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1" r:id="rId2"/>
    <p:sldId id="310" r:id="rId3"/>
    <p:sldId id="266" r:id="rId4"/>
    <p:sldId id="265" r:id="rId5"/>
    <p:sldId id="267" r:id="rId6"/>
    <p:sldId id="408" r:id="rId7"/>
    <p:sldId id="470" r:id="rId8"/>
    <p:sldId id="471" r:id="rId9"/>
    <p:sldId id="492" r:id="rId10"/>
    <p:sldId id="472" r:id="rId11"/>
    <p:sldId id="473" r:id="rId12"/>
    <p:sldId id="477" r:id="rId13"/>
    <p:sldId id="494" r:id="rId14"/>
    <p:sldId id="474" r:id="rId15"/>
    <p:sldId id="475" r:id="rId16"/>
    <p:sldId id="478" r:id="rId17"/>
    <p:sldId id="491" r:id="rId18"/>
    <p:sldId id="476" r:id="rId19"/>
    <p:sldId id="479" r:id="rId20"/>
    <p:sldId id="489" r:id="rId21"/>
    <p:sldId id="490" r:id="rId22"/>
    <p:sldId id="480" r:id="rId23"/>
    <p:sldId id="481" r:id="rId24"/>
    <p:sldId id="482" r:id="rId25"/>
    <p:sldId id="499" r:id="rId26"/>
    <p:sldId id="483" r:id="rId27"/>
    <p:sldId id="484" r:id="rId28"/>
    <p:sldId id="485" r:id="rId29"/>
    <p:sldId id="486" r:id="rId30"/>
    <p:sldId id="495" r:id="rId31"/>
    <p:sldId id="498" r:id="rId32"/>
    <p:sldId id="488" r:id="rId33"/>
    <p:sldId id="257" r:id="rId34"/>
    <p:sldId id="2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7" autoAdjust="0"/>
    <p:restoredTop sz="94629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8A8FF-A63A-461A-A301-48AB01710900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9A5B0-4E72-4148-B53C-63753D566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3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-84" charset="0"/>
              </a:rPr>
              <a:t>Finally the technical COMPONENT.  </a:t>
            </a:r>
          </a:p>
          <a:p>
            <a:endParaRPr lang="en-US" dirty="0">
              <a:latin typeface="Arial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983F8-7F3A-4549-8FD6-92E9CD791E5E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57D071DD-9539-836E-45D8-C4220CCCA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2192" y="-36576"/>
            <a:ext cx="12301728" cy="6986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0075"/>
            <a:ext cx="9144000" cy="51073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9FFB733-7784-AE96-CD69-4CE1F8ECEE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415" y="231439"/>
            <a:ext cx="5523169" cy="31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le with a red and blue design&#10;&#10;Description automatically generated">
            <a:extLst>
              <a:ext uri="{FF2B5EF4-FFF2-40B4-BE49-F238E27FC236}">
                <a16:creationId xmlns:a16="http://schemas.microsoft.com/office/drawing/2014/main" id="{1BE47A8A-7E3F-0AA7-F0AC-8332B675B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48" y="-22425"/>
            <a:ext cx="12273023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5D1A983-897B-7EE5-9132-913BD3D2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4555" y="3889093"/>
            <a:ext cx="1831494" cy="854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8738887" cy="51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BDA29DA-71D4-D068-ABDA-7291FD69AD8F}"/>
              </a:ext>
            </a:extLst>
          </p:cNvPr>
          <p:cNvSpPr/>
          <p:nvPr userDrawn="1"/>
        </p:nvSpPr>
        <p:spPr>
          <a:xfrm>
            <a:off x="6481824" y="1405243"/>
            <a:ext cx="4114800" cy="516917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39ACA0C6-C8D6-D572-6D47-574088B3D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4"/>
            <a:ext cx="5069711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4"/>
            <a:ext cx="5069710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4F10B2E-D64A-CED3-9C88-48F54BD6A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0045" y="365125"/>
            <a:ext cx="1487473" cy="8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10C4A54C-9A1F-B14E-0117-6B132738D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B8BA9E34-80C7-16E6-6374-57219D7DF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4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F513CFE-46B6-F5E4-AD58-3ECA0C0E6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6" y="-23150"/>
            <a:ext cx="12280739" cy="6907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33CE4-4F60-AA3D-5551-1F31C54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0C238-F35B-5CA7-FA49-E61F0BD4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09AC2-8192-4771-7DB1-7085F143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3393" y="1849055"/>
            <a:ext cx="8419959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4613F2-5EF4-CDA9-E906-7A1744A62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2850" y="3668713"/>
            <a:ext cx="8420100" cy="97313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2E88D65-4EC8-950A-A55A-FFD21AECD8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2850" y="5440363"/>
            <a:ext cx="8420100" cy="105251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336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B5F87FE-01AA-9B28-20B1-BB453944D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white rectangular frame with a red and blue border&#10;&#10;Description automatically generated">
            <a:extLst>
              <a:ext uri="{FF2B5EF4-FFF2-40B4-BE49-F238E27FC236}">
                <a16:creationId xmlns:a16="http://schemas.microsoft.com/office/drawing/2014/main" id="{672A81F8-A91F-8184-68B2-797EDD861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51" y="-11575"/>
            <a:ext cx="12338613" cy="6940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86136" y="474561"/>
            <a:ext cx="11331616" cy="598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A1E0DFBD-7A4C-CBB9-47B1-D73BB8CCC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245" t="393" r="25977" b="-393"/>
          <a:stretch/>
        </p:blipFill>
        <p:spPr>
          <a:xfrm>
            <a:off x="-28576" y="-64008"/>
            <a:ext cx="3786187" cy="6986016"/>
          </a:xfrm>
          <a:prstGeom prst="rect">
            <a:avLst/>
          </a:prstGeom>
        </p:spPr>
      </p:pic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27F0B9D-0027-C5E4-9C8D-368EAF4B4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311" y="3790016"/>
            <a:ext cx="3192411" cy="18356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AE5D26D-6107-4B7F-BA0F-F14C0279A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186" y="598607"/>
            <a:ext cx="2710660" cy="12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B63E-F8AC-F79B-6824-DCC3CD15C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High School Kick-off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7A706-E629-5054-05B0-6C40B2470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SkillsUSA North Carolina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1AADB75F-4F40-00CD-149D-CB253760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296" y="5856523"/>
            <a:ext cx="1961562" cy="9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4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8010-98FD-12F6-DE42-0846F14E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/>
              <a:t>Student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C55F-6057-A253-C6FC-ECA083D104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Conferences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Scholarships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SkillsUSA Framework E-Modules  (</a:t>
            </a:r>
            <a:r>
              <a:rPr lang="en-US" b="1" dirty="0">
                <a:solidFill>
                  <a:srgbClr val="FF0000"/>
                </a:solidFill>
              </a:rPr>
              <a:t>NEW</a:t>
            </a:r>
            <a:r>
              <a:rPr lang="en-US" b="1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Leadership Growth / Professional Development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B&amp;I Connections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Industry Recognized Credential Opportunities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C34B350-9AE3-8CCF-9419-5C52A518C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4925" y="2053883"/>
            <a:ext cx="5327530" cy="38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9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F134-A6C4-6FA9-ABD1-105E0DAB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Advisor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32340-499C-8EF8-B207-9922E0FF2D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</a:t>
            </a:r>
            <a:r>
              <a:rPr lang="en-US" sz="2400" b="1" dirty="0"/>
              <a:t>National Technical Standards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Framework Integration Toolkit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Program of Work Toolkit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Jump Into STEM!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Professional Development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E-courses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0C0DD3-4350-9EC3-A068-D5A5AAB387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74523" y="1532876"/>
            <a:ext cx="3784209" cy="48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8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85108-1CA2-978E-AE6A-5ED4E4BC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D4B2-C225-B939-D238-3D0021208B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Beginning of school – Sat, Sept 30</a:t>
            </a:r>
            <a:r>
              <a:rPr lang="en-US" sz="2700" b="1" baseline="30000" dirty="0"/>
              <a:t>th</a:t>
            </a:r>
            <a:r>
              <a:rPr lang="en-US" sz="2700" b="1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Chapter will submit info &amp; pics of their activities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Submissions will be posted to Facebook &amp; Instagram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All participating chapters will be entered into a drawing to win a FABULOUS prize!</a:t>
            </a:r>
          </a:p>
        </p:txBody>
      </p:sp>
      <p:pic>
        <p:nvPicPr>
          <p:cNvPr id="6" name="Content Placeholder 5" descr="A person looking at a poster board&#10;&#10;Description automatically generated">
            <a:extLst>
              <a:ext uri="{FF2B5EF4-FFF2-40B4-BE49-F238E27FC236}">
                <a16:creationId xmlns:a16="http://schemas.microsoft.com/office/drawing/2014/main" id="{7CEA01E2-0A9D-7367-E74E-1FDA0487F8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8034" y="2180492"/>
            <a:ext cx="5275385" cy="3516923"/>
          </a:xfrm>
        </p:spPr>
      </p:pic>
    </p:spTree>
    <p:extLst>
      <p:ext uri="{BB962C8B-B14F-4D97-AF65-F5344CB8AC3E}">
        <p14:creationId xmlns:p14="http://schemas.microsoft.com/office/powerpoint/2010/main" val="749929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AA9C-46C0-8F90-3679-D58AFDA2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Technical Fridays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4606B-2012-555A-52B7-830EFE9880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  Virtual workshops led by Industry Experts to help teachers develop specific technical skills relevant in their career field – from 4-5 p.m.</a:t>
            </a:r>
          </a:p>
          <a:p>
            <a:endParaRPr lang="en-US" sz="800" b="1" dirty="0"/>
          </a:p>
          <a:p>
            <a:r>
              <a:rPr lang="en-US" sz="2000" b="1" dirty="0"/>
              <a:t>  </a:t>
            </a:r>
            <a:r>
              <a:rPr lang="en-US" sz="1800" b="1" dirty="0"/>
              <a:t>Sept 15</a:t>
            </a:r>
            <a:r>
              <a:rPr lang="en-US" sz="1800" b="1" baseline="30000" dirty="0"/>
              <a:t>th</a:t>
            </a:r>
            <a:r>
              <a:rPr lang="en-US" sz="1800" b="1" dirty="0"/>
              <a:t> – STEM</a:t>
            </a:r>
          </a:p>
          <a:p>
            <a:endParaRPr lang="en-US" sz="800" b="1" dirty="0"/>
          </a:p>
          <a:p>
            <a:r>
              <a:rPr lang="en-US" sz="1800" b="1" dirty="0"/>
              <a:t>  Oct 6</a:t>
            </a:r>
            <a:r>
              <a:rPr lang="en-US" sz="1800" b="1" baseline="30000" dirty="0"/>
              <a:t>th</a:t>
            </a:r>
            <a:r>
              <a:rPr lang="en-US" sz="1800" b="1" dirty="0"/>
              <a:t> – Transportation, Distribution &amp; Logistics</a:t>
            </a:r>
          </a:p>
          <a:p>
            <a:endParaRPr lang="en-US" sz="800" b="1" dirty="0"/>
          </a:p>
          <a:p>
            <a:r>
              <a:rPr lang="en-US" sz="1800" b="1" dirty="0"/>
              <a:t>  Oct 20</a:t>
            </a:r>
            <a:r>
              <a:rPr lang="en-US" sz="1800" b="1" baseline="30000" dirty="0"/>
              <a:t>th</a:t>
            </a:r>
            <a:r>
              <a:rPr lang="en-US" sz="1800" b="1" dirty="0"/>
              <a:t> – Education &amp; Training</a:t>
            </a:r>
          </a:p>
          <a:p>
            <a:endParaRPr lang="en-US" sz="800" b="1" dirty="0"/>
          </a:p>
          <a:p>
            <a:r>
              <a:rPr lang="en-US" sz="1800" b="1" dirty="0"/>
              <a:t>  Nov 3</a:t>
            </a:r>
            <a:r>
              <a:rPr lang="en-US" sz="1800" b="1" baseline="30000" dirty="0"/>
              <a:t>rd</a:t>
            </a:r>
            <a:r>
              <a:rPr lang="en-US" sz="1800" b="1" dirty="0"/>
              <a:t> – Arts, AV Tech &amp; Communication</a:t>
            </a:r>
          </a:p>
          <a:p>
            <a:endParaRPr lang="en-US" sz="800" b="1" dirty="0"/>
          </a:p>
          <a:p>
            <a:r>
              <a:rPr lang="en-US" sz="1800" b="1" dirty="0"/>
              <a:t>  Dec 1</a:t>
            </a:r>
            <a:r>
              <a:rPr lang="en-US" sz="1800" b="1" baseline="30000" dirty="0"/>
              <a:t>st</a:t>
            </a:r>
            <a:r>
              <a:rPr lang="en-US" sz="1800" b="1" dirty="0"/>
              <a:t> – Architecture &amp; Construction</a:t>
            </a:r>
          </a:p>
          <a:p>
            <a:endParaRPr lang="en-US" sz="1800" b="1" dirty="0"/>
          </a:p>
          <a:p>
            <a:endParaRPr lang="en-US" sz="20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837D0C-5DC2-7C96-6A61-32FC55F380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2019" y="2183149"/>
            <a:ext cx="5311546" cy="341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6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F24ED-C5D4-5CDB-6293-3F897F59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100" dirty="0"/>
              <a:t>Washington Leadership Training Institute (WLTI)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31F5A-FD15-0238-52D5-631962C953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Sat, Sept 23</a:t>
            </a:r>
            <a:r>
              <a:rPr lang="en-US" b="1" baseline="30000" dirty="0"/>
              <a:t>rd</a:t>
            </a:r>
            <a:r>
              <a:rPr lang="en-US" b="1" dirty="0"/>
              <a:t> – Wed, Sept 27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Advanced training for students &amp; advisors on professionalism, communication &amp; leadership skills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Activities, such as Congressional Visits, DC Tours, Laying of Wreath @ Tomb of Unknow Soldiers, &amp; Much More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5ACF34-E185-2BCC-0D2E-40B7CBFB0D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1611" y="1666754"/>
            <a:ext cx="5284723" cy="35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87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C0F6-F085-DE36-2584-9F678CCE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900" dirty="0"/>
              <a:t>State Leadership Workshop (SLW)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F1B3-4ABA-745D-03D8-3505E9CF81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700" b="1" dirty="0"/>
              <a:t>  Sun, Oct 1</a:t>
            </a:r>
            <a:r>
              <a:rPr lang="en-US" sz="2700" b="1" baseline="30000" dirty="0"/>
              <a:t>st</a:t>
            </a:r>
            <a:r>
              <a:rPr lang="en-US" sz="2700" b="1" dirty="0"/>
              <a:t> – Tues, Oct 3</a:t>
            </a:r>
            <a:r>
              <a:rPr lang="en-US" sz="2700" b="1" baseline="30000" dirty="0"/>
              <a:t>rd</a:t>
            </a:r>
            <a:r>
              <a:rPr lang="en-US" sz="2700" b="1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</a:t>
            </a:r>
            <a:r>
              <a:rPr lang="en-US" sz="2700" b="1" dirty="0"/>
              <a:t>Camp Dixie, Fayetteville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</a:t>
            </a:r>
            <a:r>
              <a:rPr lang="en-US" sz="2700" b="1" dirty="0"/>
              <a:t>2 ½ days of team building &amp; leadership development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700" b="1" dirty="0"/>
              <a:t>  Regional Officers are elected here – (even if not attending)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700" b="1" dirty="0"/>
              <a:t>  $150 – Advisors &amp; non-members (students)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700" b="1" dirty="0"/>
              <a:t>  $135 – Student Members</a:t>
            </a:r>
          </a:p>
          <a:p>
            <a:endParaRPr lang="en-US" sz="800" dirty="0"/>
          </a:p>
        </p:txBody>
      </p:sp>
      <p:pic>
        <p:nvPicPr>
          <p:cNvPr id="10" name="Content Placeholder 9" descr="A group of people playing with a hoop&#10;&#10;Description automatically generated">
            <a:extLst>
              <a:ext uri="{FF2B5EF4-FFF2-40B4-BE49-F238E27FC236}">
                <a16:creationId xmlns:a16="http://schemas.microsoft.com/office/drawing/2014/main" id="{71CBF754-83FE-DAC8-6960-B39DABABF6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582744" y="2117683"/>
            <a:ext cx="4959305" cy="3719478"/>
          </a:xfrm>
        </p:spPr>
      </p:pic>
    </p:spTree>
    <p:extLst>
      <p:ext uri="{BB962C8B-B14F-4D97-AF65-F5344CB8AC3E}">
        <p14:creationId xmlns:p14="http://schemas.microsoft.com/office/powerpoint/2010/main" val="339076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EBD8-4034-118F-2453-B4FCB22C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Pumpkin Carving/Decorating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4D40-A8CE-8068-4F9A-17C38B27E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000" dirty="0"/>
              <a:t>  </a:t>
            </a:r>
            <a:r>
              <a:rPr lang="en-US" sz="3000" b="1" dirty="0"/>
              <a:t>Sun, Oct 1</a:t>
            </a:r>
            <a:r>
              <a:rPr lang="en-US" sz="3000" b="1" baseline="30000" dirty="0"/>
              <a:t>st</a:t>
            </a:r>
            <a:r>
              <a:rPr lang="en-US" sz="3000" b="1" dirty="0"/>
              <a:t> – Tues, Oct 31</a:t>
            </a:r>
            <a:r>
              <a:rPr lang="en-US" sz="3000" b="1" baseline="30000" dirty="0"/>
              <a:t>st</a:t>
            </a:r>
            <a:r>
              <a:rPr lang="en-US" sz="3000" b="1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</a:t>
            </a:r>
            <a:r>
              <a:rPr lang="en-US" sz="3000" b="1" dirty="0"/>
              <a:t>Chapters will carve &amp;/or decorate their pumpkin to represent their favorite CTE area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</a:t>
            </a:r>
            <a:r>
              <a:rPr lang="en-US" sz="3000" b="1" dirty="0"/>
              <a:t>Submit 2 photos, 1 illustrating the process &amp; 1 the end results that we will post to FB &amp; Instagram                                     (If you do more than 1, have a local contest to decide the 1 to enter, but send us all the pics!)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The winning design will win a </a:t>
            </a:r>
            <a:r>
              <a:rPr lang="en-US" sz="3000" b="1" dirty="0"/>
              <a:t>FABULOUS prize!</a:t>
            </a:r>
          </a:p>
          <a:p>
            <a:endParaRPr lang="en-US" sz="800" b="1" dirty="0"/>
          </a:p>
          <a:p>
            <a:endParaRPr lang="en-US" b="1" dirty="0"/>
          </a:p>
        </p:txBody>
      </p:sp>
      <p:pic>
        <p:nvPicPr>
          <p:cNvPr id="6" name="Content Placeholder 5" descr="A person making a pumpkin&#10;&#10;Description automatically generated">
            <a:extLst>
              <a:ext uri="{FF2B5EF4-FFF2-40B4-BE49-F238E27FC236}">
                <a16:creationId xmlns:a16="http://schemas.microsoft.com/office/drawing/2014/main" id="{0E5145F0-02E3-7581-826B-36CF8F97DC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629495" y="2157874"/>
            <a:ext cx="4883390" cy="3662542"/>
          </a:xfrm>
        </p:spPr>
      </p:pic>
    </p:spTree>
    <p:extLst>
      <p:ext uri="{BB962C8B-B14F-4D97-AF65-F5344CB8AC3E}">
        <p14:creationId xmlns:p14="http://schemas.microsoft.com/office/powerpoint/2010/main" val="268116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5CC2-380A-ED40-C26A-27355D8B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Elevate: SkillsUSA Chapter Officer Development Virtual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0102-79E1-BD06-2F88-759220B039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Wed, Oct 11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11:00am – 4:30pm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$10 per participant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At least 1 advisor per officer team is required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Interactive experience for local officer teams focusing on building successful chapters by equipping officers with skills to lead/serve local members      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EBC365-F9C4-4021-C8A9-7C5A0EE9F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7538" y="2419642"/>
            <a:ext cx="5325627" cy="298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69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3ECE-208D-7F09-90AF-60CEDCA5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800" dirty="0"/>
              <a:t>State Fair Contests &amp; Showcases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196C-3635-0271-4282-60FBCBE83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</a:t>
            </a:r>
            <a:r>
              <a:rPr lang="en-US" b="1" dirty="0"/>
              <a:t>Mon, Oct 16</a:t>
            </a:r>
            <a:r>
              <a:rPr lang="en-US" b="1" baseline="30000" dirty="0"/>
              <a:t>th</a:t>
            </a:r>
            <a:r>
              <a:rPr lang="en-US" b="1" dirty="0"/>
              <a:t> – 69</a:t>
            </a:r>
            <a:r>
              <a:rPr lang="en-US" b="1" baseline="30000" dirty="0"/>
              <a:t>th</a:t>
            </a:r>
            <a:r>
              <a:rPr lang="en-US" b="1" dirty="0"/>
              <a:t> Annual Apprentice Masonry Contest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Wed, Oct 18</a:t>
            </a:r>
            <a:r>
              <a:rPr lang="en-US" b="1" baseline="30000" dirty="0"/>
              <a:t>th</a:t>
            </a:r>
            <a:r>
              <a:rPr lang="en-US" b="1" dirty="0"/>
              <a:t> – 39</a:t>
            </a:r>
            <a:r>
              <a:rPr lang="en-US" b="1" baseline="30000" dirty="0"/>
              <a:t>th</a:t>
            </a:r>
            <a:r>
              <a:rPr lang="en-US" b="1" dirty="0"/>
              <a:t> Annual Apprentice Electrical Contest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Thurs, Oct 19</a:t>
            </a:r>
            <a:r>
              <a:rPr lang="en-US" b="1" baseline="30000" dirty="0"/>
              <a:t>th</a:t>
            </a:r>
            <a:r>
              <a:rPr lang="en-US" b="1" dirty="0"/>
              <a:t> – 38</a:t>
            </a:r>
            <a:r>
              <a:rPr lang="en-US" b="1" baseline="30000" dirty="0"/>
              <a:t>th</a:t>
            </a:r>
            <a:r>
              <a:rPr lang="en-US" b="1" dirty="0"/>
              <a:t> Annual Pre-Apprentice Carpentry Contest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Fri, Oct 20</a:t>
            </a:r>
            <a:r>
              <a:rPr lang="en-US" b="1" baseline="30000" dirty="0"/>
              <a:t>th</a:t>
            </a:r>
            <a:r>
              <a:rPr lang="en-US" b="1" dirty="0"/>
              <a:t> – 37</a:t>
            </a:r>
            <a:r>
              <a:rPr lang="en-US" b="1" baseline="30000" dirty="0"/>
              <a:t>th</a:t>
            </a:r>
            <a:r>
              <a:rPr lang="en-US" b="1" dirty="0"/>
              <a:t> Annual Apprentice Plumbing Contest &amp; 19</a:t>
            </a:r>
            <a:r>
              <a:rPr lang="en-US" b="1" baseline="30000" dirty="0"/>
              <a:t>th</a:t>
            </a:r>
            <a:r>
              <a:rPr lang="en-US" b="1" dirty="0"/>
              <a:t> Annual Apprentice HVAC-R Contest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Sat, Oct 21</a:t>
            </a:r>
            <a:r>
              <a:rPr lang="en-US" b="1" baseline="30000" dirty="0"/>
              <a:t>st</a:t>
            </a:r>
            <a:r>
              <a:rPr lang="en-US" b="1" dirty="0"/>
              <a:t> – 9</a:t>
            </a:r>
            <a:r>
              <a:rPr lang="en-US" b="1" baseline="30000" dirty="0"/>
              <a:t>th</a:t>
            </a:r>
            <a:r>
              <a:rPr lang="en-US" b="1" dirty="0"/>
              <a:t> Annual Cosmetology Contest</a:t>
            </a:r>
          </a:p>
        </p:txBody>
      </p:sp>
      <p:pic>
        <p:nvPicPr>
          <p:cNvPr id="6" name="Content Placeholder 5" descr="A group of people in uniform standing next to a wooden dog house&#10;&#10;Description automatically generated">
            <a:extLst>
              <a:ext uri="{FF2B5EF4-FFF2-40B4-BE49-F238E27FC236}">
                <a16:creationId xmlns:a16="http://schemas.microsoft.com/office/drawing/2014/main" id="{28AF598D-1E36-206A-B591-EC4E828D31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6732" y="1946837"/>
            <a:ext cx="5282126" cy="3961594"/>
          </a:xfrm>
        </p:spPr>
      </p:pic>
    </p:spTree>
    <p:extLst>
      <p:ext uri="{BB962C8B-B14F-4D97-AF65-F5344CB8AC3E}">
        <p14:creationId xmlns:p14="http://schemas.microsoft.com/office/powerpoint/2010/main" val="633410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9D5F-24C5-7B68-B8EF-39D6E348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Holiday Community Service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02484-4A2A-F711-36D3-0C6F821DC5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</a:t>
            </a:r>
            <a:r>
              <a:rPr lang="en-US" b="1" dirty="0"/>
              <a:t>Wed, Nov 1</a:t>
            </a:r>
            <a:r>
              <a:rPr lang="en-US" b="1" baseline="30000" dirty="0"/>
              <a:t>st</a:t>
            </a:r>
            <a:r>
              <a:rPr lang="en-US" b="1" dirty="0"/>
              <a:t> – Mon, Jan 1</a:t>
            </a:r>
            <a:r>
              <a:rPr lang="en-US" b="1" baseline="30000" dirty="0"/>
              <a:t>st</a:t>
            </a:r>
            <a:r>
              <a:rPr lang="en-US" b="1" dirty="0"/>
              <a:t> 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Chapter will submit info &amp; pics of their activities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Submissions will be posted to Facebook &amp; Instagram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All participating chapters will be entered into a drawing to win a FABULOUS prize!</a:t>
            </a:r>
          </a:p>
        </p:txBody>
      </p:sp>
      <p:pic>
        <p:nvPicPr>
          <p:cNvPr id="6" name="Content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4861B-5675-A7EE-F107-2CE3BBC7F5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0649" y="1927274"/>
            <a:ext cx="5345723" cy="4009292"/>
          </a:xfrm>
        </p:spPr>
      </p:pic>
    </p:spTree>
    <p:extLst>
      <p:ext uri="{BB962C8B-B14F-4D97-AF65-F5344CB8AC3E}">
        <p14:creationId xmlns:p14="http://schemas.microsoft.com/office/powerpoint/2010/main" val="312173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12BB-5545-F5D1-8038-8308DBD7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SkillsUSA?</a:t>
            </a:r>
          </a:p>
        </p:txBody>
      </p:sp>
      <p:pic>
        <p:nvPicPr>
          <p:cNvPr id="5" name="Why SkillsUSA (High School)">
            <a:hlinkClick r:id="" action="ppaction://media"/>
            <a:extLst>
              <a:ext uri="{FF2B5EF4-FFF2-40B4-BE49-F238E27FC236}">
                <a16:creationId xmlns:a16="http://schemas.microsoft.com/office/drawing/2014/main" id="{82617C29-D07E-839C-8FE7-C857249A84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882" y="1463039"/>
            <a:ext cx="8879810" cy="5077565"/>
          </a:xfrm>
        </p:spPr>
      </p:pic>
    </p:spTree>
    <p:extLst>
      <p:ext uri="{BB962C8B-B14F-4D97-AF65-F5344CB8AC3E}">
        <p14:creationId xmlns:p14="http://schemas.microsoft.com/office/powerpoint/2010/main" val="148169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13D2-AD5A-8989-97B8-82E45FA0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Early Bird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E9A45-FFC9-99DE-C98E-3D9E5F731F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b="1" dirty="0"/>
              <a:t>Wed, Nov 15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endParaRPr lang="en-US" sz="800" b="1" dirty="0"/>
          </a:p>
          <a:p>
            <a:r>
              <a:rPr lang="en-US" b="1" dirty="0"/>
              <a:t>  Register/Join 15 student members &amp; 1 professional member</a:t>
            </a:r>
          </a:p>
          <a:p>
            <a:endParaRPr lang="en-US" sz="800" b="1" dirty="0"/>
          </a:p>
          <a:p>
            <a:r>
              <a:rPr lang="en-US" b="1" dirty="0"/>
              <a:t>  Get a FREE SkillsUSA NC polo from us</a:t>
            </a:r>
          </a:p>
          <a:p>
            <a:endParaRPr lang="en-US" sz="800" b="1" dirty="0"/>
          </a:p>
          <a:p>
            <a:r>
              <a:rPr lang="en-US" b="1" dirty="0"/>
              <a:t>  Get a FREE resource from SkillsUSA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F805FC-D8BC-42FE-6B4A-E1C42505C8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4258" y="2110154"/>
            <a:ext cx="5281026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71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13D2-AD5A-8989-97B8-82E45FA0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Pour The </a:t>
            </a:r>
            <a:r>
              <a:rPr lang="en-US" sz="4100" dirty="0" err="1"/>
              <a:t>IndusTEA</a:t>
            </a: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E9A45-FFC9-99DE-C98E-3D9E5F731F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b="1" dirty="0"/>
              <a:t>Wed, Nov 15</a:t>
            </a:r>
            <a:r>
              <a:rPr lang="en-US" b="1" baseline="30000" dirty="0"/>
              <a:t>th</a:t>
            </a:r>
            <a:r>
              <a:rPr lang="en-US" b="1" dirty="0"/>
              <a:t> from 2:00 – 3:30 (Virtual)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Industry panel discussion for each career cluster that SkillsUSA covers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FREE – (as far as we know)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E8E4EC-3EA5-17DF-04AC-6069E53245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1606" y="2039814"/>
            <a:ext cx="5350749" cy="29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88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9601-0D28-2715-D14F-793CAA4A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NCACTE T&amp;I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88F41-AF77-9717-800E-588D2600F2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 </a:t>
            </a:r>
            <a:r>
              <a:rPr lang="en-US" b="1" dirty="0"/>
              <a:t>Fri, Nov 17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Morehead City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All day workshop discussing benefits, championships, framework, program of work, chapter excellence program, resources &amp; much, much more!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Cost determined by NCACTE </a:t>
            </a:r>
          </a:p>
        </p:txBody>
      </p:sp>
      <p:pic>
        <p:nvPicPr>
          <p:cNvPr id="6" name="Content Placeholder 5" descr="A group of people playing cards&#10;&#10;Description automatically generated">
            <a:extLst>
              <a:ext uri="{FF2B5EF4-FFF2-40B4-BE49-F238E27FC236}">
                <a16:creationId xmlns:a16="http://schemas.microsoft.com/office/drawing/2014/main" id="{C77203AE-8621-DEB4-4DE6-277EDD295F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572737" y="2609443"/>
            <a:ext cx="5001847" cy="2813539"/>
          </a:xfrm>
        </p:spPr>
      </p:pic>
    </p:spTree>
    <p:extLst>
      <p:ext uri="{BB962C8B-B14F-4D97-AF65-F5344CB8AC3E}">
        <p14:creationId xmlns:p14="http://schemas.microsoft.com/office/powerpoint/2010/main" val="2491904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A450-DAE1-17B8-58C6-82DE4581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SkillsUSA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FF58D-5D5D-4B24-680D-A0FF01F0F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b="1" dirty="0"/>
              <a:t>Mon, Feb 5</a:t>
            </a:r>
            <a:r>
              <a:rPr lang="en-US" b="1" baseline="30000" dirty="0"/>
              <a:t>th</a:t>
            </a:r>
            <a:r>
              <a:rPr lang="en-US" b="1" dirty="0"/>
              <a:t>                Recognition Day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Tues, Feb 6</a:t>
            </a:r>
            <a:r>
              <a:rPr lang="en-US" b="1" baseline="30000" dirty="0"/>
              <a:t>th</a:t>
            </a:r>
            <a:r>
              <a:rPr lang="en-US" b="1" dirty="0"/>
              <a:t>                             Give Back Day</a:t>
            </a: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Wed, Feb 7</a:t>
            </a:r>
            <a:r>
              <a:rPr lang="en-US" b="1" baseline="30000" dirty="0"/>
              <a:t>th</a:t>
            </a:r>
            <a:r>
              <a:rPr lang="en-US" b="1" dirty="0"/>
              <a:t>                         Partner Day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Thurs, Feb 8</a:t>
            </a:r>
            <a:r>
              <a:rPr lang="en-US" b="1" baseline="30000" dirty="0"/>
              <a:t>th</a:t>
            </a:r>
            <a:r>
              <a:rPr lang="en-US" b="1" dirty="0"/>
              <a:t>                  Advocacy Day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Fri, Feb 9</a:t>
            </a:r>
            <a:r>
              <a:rPr lang="en-US" b="1" baseline="30000" dirty="0"/>
              <a:t>th</a:t>
            </a:r>
            <a:r>
              <a:rPr lang="en-US" b="1" dirty="0"/>
              <a:t>                       SkillsUSA Day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Send us pics to promote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5F4A13-D14E-4110-2E6E-B705AE4E49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6003" y="1941342"/>
            <a:ext cx="5286113" cy="395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62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9378-AB8B-1C04-DDDA-86BE9F65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Regional Rallies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B125-E1F5-A50E-35C5-2FA4EA044C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  <a:r>
              <a:rPr lang="en-US" b="1" dirty="0"/>
              <a:t>West - Blue Ridge CC                Fri, Feb 16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Southwest - Rowan Cabarrus CC Fri, Feb 23</a:t>
            </a:r>
            <a:r>
              <a:rPr lang="en-US" b="1" baseline="30000" dirty="0"/>
              <a:t>rd</a:t>
            </a:r>
            <a:r>
              <a:rPr lang="en-US" b="1" dirty="0"/>
              <a:t> 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Northwest - Wilkes CC            Mon, Feb 26</a:t>
            </a:r>
            <a:r>
              <a:rPr lang="en-US" b="1" baseline="30000" dirty="0"/>
              <a:t>th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Southcentral – Fay Tech CC      Fri, Mar 1</a:t>
            </a:r>
            <a:r>
              <a:rPr lang="en-US" b="1" baseline="30000" dirty="0"/>
              <a:t>st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East – Pitt CC                             Fri, Mar 8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Cost - $20 per person          (Lunch is included)          </a:t>
            </a:r>
          </a:p>
        </p:txBody>
      </p:sp>
      <p:pic>
        <p:nvPicPr>
          <p:cNvPr id="6" name="Content Placeholder 5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3445C3DD-16B7-07A5-CCA8-A3ACB4C774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9462" y="2419643"/>
            <a:ext cx="5354858" cy="3012107"/>
          </a:xfrm>
        </p:spPr>
      </p:pic>
    </p:spTree>
    <p:extLst>
      <p:ext uri="{BB962C8B-B14F-4D97-AF65-F5344CB8AC3E}">
        <p14:creationId xmlns:p14="http://schemas.microsoft.com/office/powerpoint/2010/main" val="3572531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A9CF-9BB0-74C3-CE9A-AF8D0E6F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Excellence Program (CEP)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2A74-66E7-DE02-1A50-2D32B82C50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Get recognized for what you are already doing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Check off indicators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Complete 3 activities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Submit application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Get recognized </a:t>
            </a:r>
            <a:r>
              <a:rPr lang="en-US" b="1"/>
              <a:t>on stage </a:t>
            </a:r>
            <a:r>
              <a:rPr lang="en-US" b="1" dirty="0"/>
              <a:t>at the State Conference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1AB7BF-08B4-18E2-4E97-E0ABCD7628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1155" y="1856935"/>
            <a:ext cx="5287605" cy="41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90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E9D2-55B2-CF59-2AE2-FE8E0E14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400" dirty="0"/>
              <a:t>State Leadership &amp; Skills Conference (SLSC)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918D2-8C81-70E8-EDE5-9B3075B65F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</a:t>
            </a:r>
            <a:r>
              <a:rPr lang="en-US" b="1" dirty="0"/>
              <a:t>Tues, Apr 23</a:t>
            </a:r>
            <a:r>
              <a:rPr lang="en-US" b="1" baseline="30000" dirty="0"/>
              <a:t>rd</a:t>
            </a:r>
            <a:r>
              <a:rPr lang="en-US" b="1" dirty="0"/>
              <a:t> – Thurs, Apr 25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Greensboro Coliseum &amp; </a:t>
            </a:r>
            <a:r>
              <a:rPr lang="en-US" b="1" dirty="0" err="1"/>
              <a:t>Koury</a:t>
            </a:r>
            <a:r>
              <a:rPr lang="en-US" b="1" dirty="0"/>
              <a:t> Convention Center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$60 for advisors &amp; students who competed at a Regional Rally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$85 for students who did not compete at a Regional Rally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600" b="1" dirty="0"/>
              <a:t>  Food &amp; Hotel not included    (Also, think about transportation cost, if any)</a:t>
            </a:r>
            <a:endParaRPr lang="en-US" b="1" dirty="0"/>
          </a:p>
        </p:txBody>
      </p:sp>
      <p:pic>
        <p:nvPicPr>
          <p:cNvPr id="6" name="Content Placeholder 5" descr="A group of people building a brick wall&#10;&#10;Description automatically generated">
            <a:extLst>
              <a:ext uri="{FF2B5EF4-FFF2-40B4-BE49-F238E27FC236}">
                <a16:creationId xmlns:a16="http://schemas.microsoft.com/office/drawing/2014/main" id="{1345B349-9889-F6A6-320A-FDA223F7A0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4095" y="1666754"/>
            <a:ext cx="5348360" cy="4011269"/>
          </a:xfrm>
        </p:spPr>
      </p:pic>
    </p:spTree>
    <p:extLst>
      <p:ext uri="{BB962C8B-B14F-4D97-AF65-F5344CB8AC3E}">
        <p14:creationId xmlns:p14="http://schemas.microsoft.com/office/powerpoint/2010/main" val="2429706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23C8-C005-0FBC-C3AE-71BE264D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SkillsUSA National Signing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A0B14-C39E-3A19-4F2C-4760927F45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b="1" dirty="0"/>
              <a:t>Thurs, May 2</a:t>
            </a:r>
            <a:r>
              <a:rPr lang="en-US" b="1" baseline="30000" dirty="0"/>
              <a:t>nd</a:t>
            </a:r>
            <a:r>
              <a:rPr lang="en-US" b="1" dirty="0"/>
              <a:t> </a:t>
            </a:r>
          </a:p>
          <a:p>
            <a:endParaRPr lang="en-US" sz="800" b="1" dirty="0"/>
          </a:p>
          <a:p>
            <a:r>
              <a:rPr lang="en-US" b="1" dirty="0"/>
              <a:t>  Celebrate High School Seniors who are going on to higher learning or on to the workforce in any of the skilled trades</a:t>
            </a:r>
          </a:p>
          <a:p>
            <a:endParaRPr lang="en-US" sz="800" b="1" dirty="0"/>
          </a:p>
          <a:p>
            <a:r>
              <a:rPr lang="en-US" b="1" dirty="0"/>
              <a:t>  Send us pics to promote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0CD3F7-2FBD-FE13-3737-AE597ED92C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1983" y="1486416"/>
            <a:ext cx="3996506" cy="49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25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1ED5-D676-19AE-627B-E56ECB073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National Week of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3441-152D-EDB9-E2B8-11BC7C5315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700" dirty="0"/>
              <a:t>  </a:t>
            </a:r>
            <a:r>
              <a:rPr lang="en-US" sz="2700" b="1" dirty="0"/>
              <a:t>Sun, May 5</a:t>
            </a:r>
            <a:r>
              <a:rPr lang="en-US" sz="2700" b="1" baseline="30000" dirty="0"/>
              <a:t>th</a:t>
            </a:r>
            <a:r>
              <a:rPr lang="en-US" sz="2700" b="1" dirty="0"/>
              <a:t> – Sat, May 11</a:t>
            </a:r>
            <a:r>
              <a:rPr lang="en-US" sz="2700" b="1" baseline="30000" dirty="0"/>
              <a:t>th</a:t>
            </a:r>
            <a:r>
              <a:rPr lang="en-US" sz="2700" b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700" b="1" dirty="0"/>
              <a:t>  SkillsUSA asks all chapters to conduct and promote a community service project as part of their annual program of work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700" b="1" dirty="0"/>
              <a:t>  Send us pics to share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1E8F3-C9D5-BAC0-4541-7D1F92C369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1891" y="1913206"/>
            <a:ext cx="5320225" cy="399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1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5F87-C8EF-420A-325F-04D19781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National Leadership &amp; Skills Conference (NLSC)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874B3-12DE-CB19-947B-0E86E217D7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700" dirty="0"/>
              <a:t>  </a:t>
            </a:r>
            <a:r>
              <a:rPr lang="en-US" sz="2600" b="1" dirty="0"/>
              <a:t>Pre-conference                Sat, Jun 22</a:t>
            </a:r>
            <a:r>
              <a:rPr lang="en-US" sz="2600" b="1" baseline="30000" dirty="0"/>
              <a:t>nd</a:t>
            </a:r>
            <a:r>
              <a:rPr lang="en-US" sz="2600" b="1" dirty="0"/>
              <a:t> – Mon, Jun 24</a:t>
            </a:r>
            <a:r>
              <a:rPr lang="en-US" sz="2600" b="1" baseline="30000" dirty="0"/>
              <a:t>th</a:t>
            </a:r>
            <a:r>
              <a:rPr lang="en-US" sz="2600" b="1" dirty="0"/>
              <a:t>                            </a:t>
            </a:r>
            <a:r>
              <a:rPr lang="en-US" b="1" dirty="0"/>
              <a:t>(Engage &amp; Activate - $165)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</a:t>
            </a:r>
            <a:r>
              <a:rPr lang="en-US" sz="2600" b="1" dirty="0"/>
              <a:t>Conference                     Mon, Jun 24</a:t>
            </a:r>
            <a:r>
              <a:rPr lang="en-US" sz="2600" b="1" baseline="30000" dirty="0"/>
              <a:t>th</a:t>
            </a:r>
            <a:r>
              <a:rPr lang="en-US" sz="2600" b="1" dirty="0"/>
              <a:t> – Fri, Jun 28</a:t>
            </a:r>
            <a:r>
              <a:rPr lang="en-US" sz="2600" b="1" baseline="30000" dirty="0"/>
              <a:t>th</a:t>
            </a:r>
            <a:r>
              <a:rPr lang="en-US" sz="2600" b="1" dirty="0"/>
              <a:t> ($300 per person)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</a:t>
            </a:r>
            <a:r>
              <a:rPr lang="en-US" sz="2600" b="1" dirty="0"/>
              <a:t>Food/Hotel/Transportation costs are additional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B361BA-5E88-F02E-7178-A6ED7E3F7D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7696" y="1666754"/>
            <a:ext cx="5401995" cy="36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6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D1BD-ADC6-F95E-8DAE-0CF4777E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SkillsUSA?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8E211-CFDB-7CAA-A43C-39F5BF484D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Career Technical Student Organization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Trade &amp; Industry (&amp; much, much more)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i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Middle/High School &amp; Postsecondary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Chapter Model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Student Leadership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Engaging Activities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11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Career Readiness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2DEC916-6019-A40F-C274-625EB83F6E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2658" y="1560069"/>
            <a:ext cx="3742007" cy="48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3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184B-9657-15CD-53B9-63A444EA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SkillsUSA Websites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EFD89-25CE-5B11-5E16-ADBDAF0EA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Skillsusanc.org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88BC6-829B-9D5E-E77D-BA54C1235F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About us – resources &amp; Monday Memo 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Events – everything we have going 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Competitions – Regionals &amp; State Conf 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C7E7F-BA43-6555-FDBA-FA8558899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Skillsusa.org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A1917-D15D-7516-E010-F1BB048321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b="1" dirty="0"/>
              <a:t>Who we are – back story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Events – everything going 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Competitions – State/Local, NLSC &amp; World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Programs – chapters &amp; career readiness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Join – membership &amp; conf reg housed here</a:t>
            </a:r>
          </a:p>
        </p:txBody>
      </p:sp>
    </p:spTree>
    <p:extLst>
      <p:ext uri="{BB962C8B-B14F-4D97-AF65-F5344CB8AC3E}">
        <p14:creationId xmlns:p14="http://schemas.microsoft.com/office/powerpoint/2010/main" val="2456549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6433-4674-E0D3-A04F-DF886569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Monday Memo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59E0E-E63A-C961-6197-2F590CD428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  skillsusanc.org/</a:t>
            </a:r>
            <a:r>
              <a:rPr lang="en-US" sz="2400" b="1" dirty="0" err="1"/>
              <a:t>mondaymemo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500" b="1" dirty="0"/>
              <a:t>  Weekly update of things happening with SkillsUSA NC &amp; with SkillsUSA</a:t>
            </a: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500" b="1" dirty="0"/>
              <a:t>  (If you are watching this later, the QR code may be expired, but the link above will still work)</a:t>
            </a:r>
          </a:p>
        </p:txBody>
      </p:sp>
      <p:pic>
        <p:nvPicPr>
          <p:cNvPr id="6" name="Content Placeholder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0C540B4-B357-6107-0C89-BA3183B1D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2665" y="1491174"/>
            <a:ext cx="5401993" cy="4965961"/>
          </a:xfrm>
        </p:spPr>
      </p:pic>
    </p:spTree>
    <p:extLst>
      <p:ext uri="{BB962C8B-B14F-4D97-AF65-F5344CB8AC3E}">
        <p14:creationId xmlns:p14="http://schemas.microsoft.com/office/powerpoint/2010/main" val="3940345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A8B1-496C-2539-2D23-A780D597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CEE3-1220-8FDC-D7D1-146B8BE570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</a:t>
            </a:r>
            <a:r>
              <a:rPr lang="en-US" b="1" dirty="0"/>
              <a:t>menti.com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58186678</a:t>
            </a:r>
          </a:p>
        </p:txBody>
      </p:sp>
      <p:pic>
        <p:nvPicPr>
          <p:cNvPr id="6" name="Content Placeholder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22ADF1E-CA4C-E0F6-32F7-AB3E32D1D7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4529" y="1519311"/>
            <a:ext cx="5407335" cy="4937825"/>
          </a:xfrm>
        </p:spPr>
      </p:pic>
    </p:spTree>
    <p:extLst>
      <p:ext uri="{BB962C8B-B14F-4D97-AF65-F5344CB8AC3E}">
        <p14:creationId xmlns:p14="http://schemas.microsoft.com/office/powerpoint/2010/main" val="4224881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515AA-8724-0A2B-FC48-B8F25516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6981F-206F-6EDE-FEB2-D30246C1D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What questions are there?</a:t>
            </a:r>
          </a:p>
        </p:txBody>
      </p:sp>
    </p:spTree>
    <p:extLst>
      <p:ext uri="{BB962C8B-B14F-4D97-AF65-F5344CB8AC3E}">
        <p14:creationId xmlns:p14="http://schemas.microsoft.com/office/powerpoint/2010/main" val="1451817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BD7AF-2D3A-CA52-FC9E-DBB336D45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249" y="506437"/>
            <a:ext cx="7915421" cy="59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E6C2-1923-9F94-06A2-57696475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Membership 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E9B9-BB49-39DD-C144-92D2DFA391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 Student who is taking a CTE course</a:t>
            </a:r>
          </a:p>
          <a:p>
            <a:endParaRPr lang="en-US" sz="700" b="1" dirty="0"/>
          </a:p>
          <a:p>
            <a:r>
              <a:rPr lang="en-US" sz="2800" b="1" dirty="0">
                <a:solidFill>
                  <a:srgbClr val="002060"/>
                </a:solidFill>
              </a:rPr>
              <a:t>  Student has taken a CTE course</a:t>
            </a:r>
          </a:p>
          <a:p>
            <a:endParaRPr lang="en-US" sz="700" b="1" dirty="0"/>
          </a:p>
          <a:p>
            <a:r>
              <a:rPr lang="en-US" sz="2800" b="1" dirty="0"/>
              <a:t>  Not intended to move students from 1 CTSO to another</a:t>
            </a:r>
          </a:p>
          <a:p>
            <a:endParaRPr lang="en-US" sz="700" b="1" dirty="0"/>
          </a:p>
          <a:p>
            <a:r>
              <a:rPr lang="en-US" sz="2800" b="1" dirty="0"/>
              <a:t>  Great Idea for peers not utilizing their CTSO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C6B68C-A45C-6585-3A55-D6EE478C11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6224" y="2096086"/>
            <a:ext cx="5317083" cy="36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B1D8F-1778-927E-99F5-3A96087C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68EF5-78CB-A421-3EA2-B9462729DA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Futura Condensed"/>
              </a:rPr>
              <a:t>  Start with a number that is comfortable to handle</a:t>
            </a:r>
            <a:endParaRPr lang="en-US" sz="2800" b="1" dirty="0">
              <a:solidFill>
                <a:srgbClr val="002060"/>
              </a:solidFill>
              <a:latin typeface="Futura Condensed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  <a:latin typeface="Futura Condensed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Futura Condensed"/>
              </a:rPr>
              <a:t>  Interest meeting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  <a:latin typeface="Futura Condensed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Futura Condensed"/>
              </a:rPr>
              <a:t>  Full fledge recruitment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0308F0-FFA3-1153-73D2-C5815202CE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9645" y="1666754"/>
            <a:ext cx="5325627" cy="298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5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PWT FrameworkF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98" y="380471"/>
            <a:ext cx="11366696" cy="614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122263"/>
              </p:ext>
            </p:extLst>
          </p:nvPr>
        </p:nvGraphicFramePr>
        <p:xfrm>
          <a:off x="436099" y="426455"/>
          <a:ext cx="11437034" cy="6023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5087261" imgH="11658317" progId="Acrobat.Document.DC">
                  <p:embed/>
                </p:oleObj>
              </mc:Choice>
              <mc:Fallback>
                <p:oleObj name="Acrobat Document" r:id="rId2" imgW="15087261" imgH="11658317" progId="Acrobat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6099" y="426455"/>
                        <a:ext cx="11437034" cy="6023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5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75B0-E6D7-377F-5FE2-5C39FE44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2082A-6F60-3B7E-453C-1E3BFD5BF0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2060"/>
                </a:solidFill>
              </a:rPr>
              <a:t>  Chapter…..$0 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2060"/>
                </a:solidFill>
              </a:rPr>
              <a:t>  Students…$14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2060"/>
                </a:solidFill>
              </a:rPr>
              <a:t>  Advisors…$26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  Total Participation Plan (TPP)</a:t>
            </a:r>
            <a:endParaRPr lang="en-US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2800" b="1" dirty="0">
              <a:solidFill>
                <a:srgbClr val="C00000"/>
              </a:solidFill>
              <a:latin typeface="Futura Condensed"/>
              <a:cs typeface="Futura Condensed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23E639-AC55-D9CE-D8CF-74A6033A7D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0468" y="1505242"/>
            <a:ext cx="3812331" cy="49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1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2D5F0-207A-FCA5-CB0E-817F1CFA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300" dirty="0"/>
              <a:t>Total Participation Plan (TPP)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6E6CB-D85D-9CF9-54BA-C855F0D3F5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b="1" dirty="0"/>
              <a:t>Involve all students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Lower membership cost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Educational Resources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Pay with Perkins Funding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D098C5-41B1-FEFC-DCD6-DF4F51738D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3142" y="1554213"/>
            <a:ext cx="5315049" cy="398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08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1289</Words>
  <Application>Microsoft Office PowerPoint</Application>
  <PresentationFormat>Widescreen</PresentationFormat>
  <Paragraphs>260</Paragraphs>
  <Slides>34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Arial Black</vt:lpstr>
      <vt:lpstr>Arial Narrow</vt:lpstr>
      <vt:lpstr>Calibri</vt:lpstr>
      <vt:lpstr>Calibri Light</vt:lpstr>
      <vt:lpstr>Courier New</vt:lpstr>
      <vt:lpstr>Futura Condensed</vt:lpstr>
      <vt:lpstr>Wingdings</vt:lpstr>
      <vt:lpstr>Office Theme</vt:lpstr>
      <vt:lpstr>Acrobat Document</vt:lpstr>
      <vt:lpstr>High School Kick-off Meeting</vt:lpstr>
      <vt:lpstr>Why SkillsUSA?</vt:lpstr>
      <vt:lpstr>What is SkillsUSA?</vt:lpstr>
      <vt:lpstr>Membership Eligibility</vt:lpstr>
      <vt:lpstr>Membership Recruitment</vt:lpstr>
      <vt:lpstr>PowerPoint Presentation</vt:lpstr>
      <vt:lpstr>PowerPoint Presentation</vt:lpstr>
      <vt:lpstr>Membership Costs</vt:lpstr>
      <vt:lpstr>Total Participation Plan (TPP)</vt:lpstr>
      <vt:lpstr>Student Membership Benefits</vt:lpstr>
      <vt:lpstr>Advisor Membership Benefits</vt:lpstr>
      <vt:lpstr>Membership Recruitment</vt:lpstr>
      <vt:lpstr>Technical Fridays</vt:lpstr>
      <vt:lpstr>Washington Leadership Training Institute (WLTI)</vt:lpstr>
      <vt:lpstr>State Leadership Workshop (SLW)</vt:lpstr>
      <vt:lpstr>Pumpkin Carving/Decorating</vt:lpstr>
      <vt:lpstr>Elevate: SkillsUSA Chapter Officer Development Virtual Conference</vt:lpstr>
      <vt:lpstr>State Fair Contests &amp; Showcases</vt:lpstr>
      <vt:lpstr>Holiday Community Service Project</vt:lpstr>
      <vt:lpstr>Early Bird Membership Benefits</vt:lpstr>
      <vt:lpstr>Pour The IndusTEA</vt:lpstr>
      <vt:lpstr>NCACTE T&amp;I Workshop</vt:lpstr>
      <vt:lpstr>SkillsUSA Week</vt:lpstr>
      <vt:lpstr>Regional Rallies</vt:lpstr>
      <vt:lpstr>Chapter Excellence Program (CEP)</vt:lpstr>
      <vt:lpstr>State Leadership &amp; Skills Conference (SLSC)</vt:lpstr>
      <vt:lpstr>SkillsUSA National Signing Day</vt:lpstr>
      <vt:lpstr>National Week of Service</vt:lpstr>
      <vt:lpstr>National Leadership &amp; Skills Conference (NLSC)</vt:lpstr>
      <vt:lpstr>SkillsUSA Websites</vt:lpstr>
      <vt:lpstr>Monday Memo</vt:lpstr>
      <vt:lpstr>Survey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Goodman</dc:creator>
  <cp:lastModifiedBy>SkillsUSA North Carolina</cp:lastModifiedBy>
  <cp:revision>24</cp:revision>
  <dcterms:created xsi:type="dcterms:W3CDTF">2023-07-05T15:30:59Z</dcterms:created>
  <dcterms:modified xsi:type="dcterms:W3CDTF">2023-08-31T20:46:25Z</dcterms:modified>
</cp:coreProperties>
</file>