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61" r:id="rId2"/>
    <p:sldId id="310" r:id="rId3"/>
    <p:sldId id="266" r:id="rId4"/>
    <p:sldId id="265" r:id="rId5"/>
    <p:sldId id="267" r:id="rId6"/>
    <p:sldId id="408" r:id="rId7"/>
    <p:sldId id="470" r:id="rId8"/>
    <p:sldId id="471" r:id="rId9"/>
    <p:sldId id="492" r:id="rId10"/>
    <p:sldId id="472" r:id="rId11"/>
    <p:sldId id="473" r:id="rId12"/>
    <p:sldId id="477" r:id="rId13"/>
    <p:sldId id="494" r:id="rId14"/>
    <p:sldId id="478" r:id="rId15"/>
    <p:sldId id="493" r:id="rId16"/>
    <p:sldId id="476" r:id="rId17"/>
    <p:sldId id="479" r:id="rId18"/>
    <p:sldId id="489" r:id="rId19"/>
    <p:sldId id="490" r:id="rId20"/>
    <p:sldId id="480" r:id="rId21"/>
    <p:sldId id="481" r:id="rId22"/>
    <p:sldId id="482" r:id="rId23"/>
    <p:sldId id="499" r:id="rId24"/>
    <p:sldId id="483" r:id="rId25"/>
    <p:sldId id="496" r:id="rId26"/>
    <p:sldId id="497" r:id="rId27"/>
    <p:sldId id="485" r:id="rId28"/>
    <p:sldId id="486" r:id="rId29"/>
    <p:sldId id="495" r:id="rId30"/>
    <p:sldId id="498" r:id="rId31"/>
    <p:sldId id="488" r:id="rId32"/>
    <p:sldId id="257" r:id="rId33"/>
    <p:sldId id="26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47" autoAdjust="0"/>
    <p:restoredTop sz="94629"/>
  </p:normalViewPr>
  <p:slideViewPr>
    <p:cSldViewPr snapToGrid="0">
      <p:cViewPr varScale="1">
        <p:scale>
          <a:sx n="68" d="100"/>
          <a:sy n="68" d="100"/>
        </p:scale>
        <p:origin x="9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8A8FF-A63A-461A-A301-48AB01710900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69A5B0-4E72-4148-B53C-63753D566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43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pitchFamily="-84" charset="0"/>
              </a:rPr>
              <a:t>Finally the technical COMPONENT.  </a:t>
            </a:r>
          </a:p>
          <a:p>
            <a:endParaRPr lang="en-US" dirty="0">
              <a:latin typeface="Arial" pitchFamily="-8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983F8-7F3A-4549-8FD6-92E9CD791E5E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ill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blue background with stars&#10;&#10;Description automatically generated">
            <a:extLst>
              <a:ext uri="{FF2B5EF4-FFF2-40B4-BE49-F238E27FC236}">
                <a16:creationId xmlns:a16="http://schemas.microsoft.com/office/drawing/2014/main" id="{57D071DD-9539-836E-45D8-C4220CCCA0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-12192" y="-36576"/>
            <a:ext cx="12301728" cy="69860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E70D2-5703-8394-1D9B-FD8E7E944C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987892"/>
            <a:ext cx="9144000" cy="914977"/>
          </a:xfr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00ED8-7DC6-0B19-3BAE-CF8EA1F571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70075"/>
            <a:ext cx="9144000" cy="510730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9D47D-5651-61D2-5140-3BE87F4F6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A1989-207E-364F-4BDF-5443415B8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B588A-A5EE-9BB7-9B3E-B64B5A779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99FFB733-7784-AE96-CD69-4CE1F8ECEE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34415" y="231439"/>
            <a:ext cx="5523169" cy="317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30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rectangle with a red and blue design&#10;&#10;Description automatically generated">
            <a:extLst>
              <a:ext uri="{FF2B5EF4-FFF2-40B4-BE49-F238E27FC236}">
                <a16:creationId xmlns:a16="http://schemas.microsoft.com/office/drawing/2014/main" id="{1BE47A8A-7E3F-0AA7-F0AC-8332B675BE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448" y="-22425"/>
            <a:ext cx="12273023" cy="6903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6DE330-D5A9-0363-398B-E18E4175B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06" y="365125"/>
            <a:ext cx="9965803" cy="96380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23E61-409F-385D-7E65-7B6B7B73E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82651" cy="4351338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5E08B-8F79-B7F4-09F3-B7800AAE9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2ED67-3F22-A092-4CE0-EA4324CE4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BB3A7-F841-BF05-401F-95792349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25D1A983-897B-7EE5-9132-913BD3D2CA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84555" y="3889093"/>
            <a:ext cx="1831494" cy="8543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CB15A8-2A56-0FF6-E15B-FE555D2C5057}"/>
              </a:ext>
            </a:extLst>
          </p:cNvPr>
          <p:cNvSpPr/>
          <p:nvPr userDrawn="1"/>
        </p:nvSpPr>
        <p:spPr>
          <a:xfrm>
            <a:off x="567159" y="1405243"/>
            <a:ext cx="8738887" cy="5169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7BDA29DA-71D4-D068-ABDA-7291FD69AD8F}"/>
              </a:ext>
            </a:extLst>
          </p:cNvPr>
          <p:cNvSpPr/>
          <p:nvPr userDrawn="1"/>
        </p:nvSpPr>
        <p:spPr>
          <a:xfrm>
            <a:off x="6481824" y="1405243"/>
            <a:ext cx="4114800" cy="5169177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86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frame with white squares&#10;&#10;Description automatically generated">
            <a:extLst>
              <a:ext uri="{FF2B5EF4-FFF2-40B4-BE49-F238E27FC236}">
                <a16:creationId xmlns:a16="http://schemas.microsoft.com/office/drawing/2014/main" id="{39ACA0C6-C8D6-D572-6D47-574088B3D8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575" y="-23150"/>
            <a:ext cx="12292314" cy="69144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E04992-A5C9-0DE8-492F-7B93F26CCA50}"/>
              </a:ext>
            </a:extLst>
          </p:cNvPr>
          <p:cNvSpPr/>
          <p:nvPr userDrawn="1"/>
        </p:nvSpPr>
        <p:spPr>
          <a:xfrm>
            <a:off x="443694" y="1481559"/>
            <a:ext cx="5424671" cy="5011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CCF3AB-F6F2-4D49-21E2-EECCB3A9BDEE}"/>
              </a:ext>
            </a:extLst>
          </p:cNvPr>
          <p:cNvSpPr/>
          <p:nvPr userDrawn="1"/>
        </p:nvSpPr>
        <p:spPr>
          <a:xfrm>
            <a:off x="6323638" y="1481559"/>
            <a:ext cx="5424668" cy="5011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A51C7-6B7C-FF25-5543-4D9E4F8F4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557604"/>
            <a:ext cx="9208625" cy="746186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D3054-3E66-3337-4A8B-217177946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608" y="1666754"/>
            <a:ext cx="5069711" cy="4510209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AE5AA4-B342-48F9-8753-A723A9CC30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5682" y="1666754"/>
            <a:ext cx="5069710" cy="4510209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692EA1-B0F9-1111-DFCF-048BDC302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DFB844-F7B3-E7FA-2630-890B1132F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C6D81-FB25-F3F0-F741-48459200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74F10B2E-D64A-CED3-9C88-48F54BD6AA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20045" y="365125"/>
            <a:ext cx="1487473" cy="85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9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frame with white squares&#10;&#10;Description automatically generated">
            <a:extLst>
              <a:ext uri="{FF2B5EF4-FFF2-40B4-BE49-F238E27FC236}">
                <a16:creationId xmlns:a16="http://schemas.microsoft.com/office/drawing/2014/main" id="{10C4A54C-9A1F-B14E-0117-6B132738D9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575" y="-23150"/>
            <a:ext cx="12292314" cy="691442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669162-329D-2652-2694-7BBB8E153BB7}"/>
              </a:ext>
            </a:extLst>
          </p:cNvPr>
          <p:cNvSpPr/>
          <p:nvPr userDrawn="1"/>
        </p:nvSpPr>
        <p:spPr>
          <a:xfrm>
            <a:off x="443694" y="1481559"/>
            <a:ext cx="5424671" cy="4965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6D7787-377B-B885-B4D3-AA3C3FFBC380}"/>
              </a:ext>
            </a:extLst>
          </p:cNvPr>
          <p:cNvSpPr/>
          <p:nvPr userDrawn="1"/>
        </p:nvSpPr>
        <p:spPr>
          <a:xfrm>
            <a:off x="6323638" y="1481559"/>
            <a:ext cx="5424668" cy="4965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B8BA9E34-80C7-16E6-6374-57219D7DF7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9118" y="105615"/>
            <a:ext cx="2064271" cy="11869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5CFCBB-0C15-2782-899C-746A52996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31" y="531812"/>
            <a:ext cx="10515600" cy="855297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3262BB-E26D-0463-8C5C-D98A33998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950" y="1620535"/>
            <a:ext cx="5196669" cy="465293"/>
          </a:xfrm>
        </p:spPr>
        <p:txBody>
          <a:bodyPr anchor="b"/>
          <a:lstStyle>
            <a:lvl1pPr marL="0" indent="0" algn="ctr">
              <a:buNone/>
              <a:defRPr sz="2400" b="1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1064A1-F767-2F4C-DA1B-0A3B59742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431" y="2224804"/>
            <a:ext cx="5183188" cy="3964859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4EFB9-6F67-C43E-7629-0031BD7E62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31982" y="1620535"/>
            <a:ext cx="5077428" cy="465293"/>
          </a:xfrm>
        </p:spPr>
        <p:txBody>
          <a:bodyPr anchor="b"/>
          <a:lstStyle>
            <a:lvl1pPr marL="0" indent="0" algn="ctr">
              <a:buNone/>
              <a:defRPr sz="2400" b="1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CAB365-FAFE-5659-9B99-794951BA54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31982" y="2224804"/>
            <a:ext cx="5077428" cy="3964859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1A4B9D-8C97-9FA6-90B5-1C9E0422A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C8AC78-2100-88FE-4D4B-6D5110FE1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B74B22-0554-5AE0-5DFC-7C35E4F4F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44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EF513CFE-46B6-F5E4-AD58-3ECA0C0E68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576" y="-23150"/>
            <a:ext cx="12280739" cy="69079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D44BED-46CB-D486-3923-9D9D749E7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E33CE4-4F60-AA3D-5551-1F31C54F4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40C238-F35B-5CA7-FA49-E61F0BD41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509AC2-8192-4771-7DB1-7085F1439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1ECC8F7-F3A9-A711-3F52-7F3672554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83393" y="1849055"/>
            <a:ext cx="8419959" cy="963803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74613F2-5EF4-CDA9-E906-7A1744A626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2850" y="3668713"/>
            <a:ext cx="8420100" cy="973137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2E88D65-4EC8-950A-A55A-FFD21AECD8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82850" y="5440363"/>
            <a:ext cx="8420100" cy="105251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336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7" name="Picture 16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0B5F87FE-01AA-9B28-20B1-BB453944DE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9118" y="105615"/>
            <a:ext cx="2064271" cy="118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28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enter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C75A4B-A9F7-E04E-3F69-F93804D18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89BDFF-9D79-5B66-8DDB-3BA98A06F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767654-2B3B-7A26-0683-31C4556B5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white rectangular frame with a red and blue border&#10;&#10;Description automatically generated">
            <a:extLst>
              <a:ext uri="{FF2B5EF4-FFF2-40B4-BE49-F238E27FC236}">
                <a16:creationId xmlns:a16="http://schemas.microsoft.com/office/drawing/2014/main" id="{672A81F8-A91F-8184-68B2-797EDD8615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151" y="-11575"/>
            <a:ext cx="12338613" cy="69404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0838D4-3141-3675-3BED-884C72B57298}"/>
              </a:ext>
            </a:extLst>
          </p:cNvPr>
          <p:cNvSpPr/>
          <p:nvPr userDrawn="1"/>
        </p:nvSpPr>
        <p:spPr>
          <a:xfrm>
            <a:off x="486136" y="474561"/>
            <a:ext cx="11331616" cy="5984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05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4CBFA-6125-44F8-83E8-7D33870D6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912" y="365125"/>
            <a:ext cx="7972426" cy="96380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F9B884-ABB0-E676-C8FD-80F00D43C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D7FDC-257C-3DDB-CAAE-9F117978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4AB0A3-F0C2-8748-C76F-683C5C959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red and blue background with stars&#10;&#10;Description automatically generated">
            <a:extLst>
              <a:ext uri="{FF2B5EF4-FFF2-40B4-BE49-F238E27FC236}">
                <a16:creationId xmlns:a16="http://schemas.microsoft.com/office/drawing/2014/main" id="{A1E0DFBD-7A4C-CBB9-47B1-D73BB8CCC9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245" t="393" r="25977" b="-393"/>
          <a:stretch/>
        </p:blipFill>
        <p:spPr>
          <a:xfrm>
            <a:off x="-28576" y="-64008"/>
            <a:ext cx="3786187" cy="6986016"/>
          </a:xfrm>
          <a:prstGeom prst="rect">
            <a:avLst/>
          </a:prstGeom>
        </p:spPr>
      </p:pic>
      <p:pic>
        <p:nvPicPr>
          <p:cNvPr id="7" name="Picture 6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E27F0B9D-0027-C5E4-9C8D-368EAF4B42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8311" y="3790016"/>
            <a:ext cx="3192411" cy="183563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E69929-80AE-63B1-5391-0FA8EFCB4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1913" y="1657350"/>
            <a:ext cx="7972425" cy="4486275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4AE5D26D-6107-4B7F-BA0F-F14C0279AE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9186" y="598607"/>
            <a:ext cx="2710660" cy="126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04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40E42C-667D-30C4-2A94-69DC5D1FE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3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50AB2-CB75-63B2-A639-F6B1CB40C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65AB0-6A15-3BFC-4B96-CD46B8DCD0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98639-FF27-5846-BFF5-C6B1630282CD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38AA3-CAA2-2B69-9014-0DDA6B023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13C6E-7433-C7BD-DD84-165D253C3F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02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ebp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DB63E-F8AC-F79B-6824-DCC3CD15CD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100" dirty="0"/>
              <a:t>Middle School Kick-off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67A706-E629-5054-05B0-6C40B2470E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SkillsUSA North Carolina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1AADB75F-4F40-00CD-149D-CB253760F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6296" y="5856523"/>
            <a:ext cx="1961562" cy="91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41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A8010-98FD-12F6-DE42-0846F14E9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300" dirty="0"/>
              <a:t>Student Membership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AC55F-6057-A253-C6FC-ECA083D1042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 Conferences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 SkillsUSA Framework     E-Modules  (</a:t>
            </a:r>
            <a:r>
              <a:rPr lang="en-US" b="1" dirty="0">
                <a:solidFill>
                  <a:srgbClr val="FF0000"/>
                </a:solidFill>
              </a:rPr>
              <a:t>New</a:t>
            </a:r>
            <a:r>
              <a:rPr lang="en-US" b="1" dirty="0"/>
              <a:t>)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 Leadership Growth / Professional Development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 B&amp;I Connections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 Industry Recognized Credential Opportunities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C837F7-F92A-B749-B64D-AF46526E63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85684" y="1644083"/>
            <a:ext cx="5180967" cy="465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93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EF134-A6C4-6FA9-ABD1-105E0DABD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Advisor Membership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32340-499C-8EF8-B207-9922E0FF2D8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 </a:t>
            </a:r>
            <a:r>
              <a:rPr lang="en-US" sz="2400" b="1" dirty="0"/>
              <a:t>National Technical Standards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  Framework Integration Toolkit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  Program of Work Toolkit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  Jump Into STEM!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  Professional Development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  E-courses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D6156A-3D6F-C013-3FB5-6C6E587F2D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92711" y="1505243"/>
            <a:ext cx="5002195" cy="497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80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85108-1CA2-978E-AE6A-5ED4E4BC6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Membership Recruitment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3D4B2-C225-B939-D238-3D0021208B4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700" b="1" dirty="0"/>
              <a:t>  Beginning of school – Sat, Sept 30</a:t>
            </a:r>
            <a:r>
              <a:rPr lang="en-US" sz="2700" b="1" baseline="30000" dirty="0"/>
              <a:t>th</a:t>
            </a:r>
            <a:r>
              <a:rPr lang="en-US" sz="2700" b="1" dirty="0"/>
              <a:t> 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700" b="1" dirty="0"/>
              <a:t>  Chapter will submit info &amp; pics of their activities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700" b="1" dirty="0"/>
              <a:t>  Submissions will be posted to Facebook &amp; Instagram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700" b="1" dirty="0"/>
              <a:t>  All participating chapters will be entered into a drawing to win a FABULOUS prize!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BD0D8E-62E5-C730-D6E1-DC99980D54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49159" y="2155874"/>
            <a:ext cx="5322488" cy="254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29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0AA9C-46C0-8F90-3679-D58AFDA2E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Technical Fridays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4606B-2012-555A-52B7-830EFE9880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800" b="1" dirty="0"/>
              <a:t>  Virtual workshops led by Industry Experts to help teachers develop specific technical skills relevant in their career field – from 4-5 p.m.</a:t>
            </a:r>
          </a:p>
          <a:p>
            <a:endParaRPr lang="en-US" sz="800" b="1" dirty="0"/>
          </a:p>
          <a:p>
            <a:r>
              <a:rPr lang="en-US" sz="2000" b="1" dirty="0"/>
              <a:t>  </a:t>
            </a:r>
            <a:r>
              <a:rPr lang="en-US" sz="1800" b="1" dirty="0"/>
              <a:t>Sept 15</a:t>
            </a:r>
            <a:r>
              <a:rPr lang="en-US" sz="1800" b="1" baseline="30000" dirty="0"/>
              <a:t>th</a:t>
            </a:r>
            <a:r>
              <a:rPr lang="en-US" sz="1800" b="1" dirty="0"/>
              <a:t> – STEM</a:t>
            </a:r>
          </a:p>
          <a:p>
            <a:endParaRPr lang="en-US" sz="800" b="1" dirty="0"/>
          </a:p>
          <a:p>
            <a:r>
              <a:rPr lang="en-US" sz="1800" b="1" dirty="0"/>
              <a:t>  Oct 6</a:t>
            </a:r>
            <a:r>
              <a:rPr lang="en-US" sz="1800" b="1" baseline="30000" dirty="0"/>
              <a:t>th</a:t>
            </a:r>
            <a:r>
              <a:rPr lang="en-US" sz="1800" b="1" dirty="0"/>
              <a:t> – Transportation, Distribution &amp; Logistics</a:t>
            </a:r>
          </a:p>
          <a:p>
            <a:endParaRPr lang="en-US" sz="800" b="1" dirty="0"/>
          </a:p>
          <a:p>
            <a:r>
              <a:rPr lang="en-US" sz="1800" b="1" dirty="0"/>
              <a:t>  Oct 20</a:t>
            </a:r>
            <a:r>
              <a:rPr lang="en-US" sz="1800" b="1" baseline="30000" dirty="0"/>
              <a:t>th</a:t>
            </a:r>
            <a:r>
              <a:rPr lang="en-US" sz="1800" b="1" dirty="0"/>
              <a:t> – Education &amp; Training</a:t>
            </a:r>
          </a:p>
          <a:p>
            <a:endParaRPr lang="en-US" sz="800" b="1" dirty="0"/>
          </a:p>
          <a:p>
            <a:r>
              <a:rPr lang="en-US" sz="1800" b="1" dirty="0"/>
              <a:t>  Nov 3</a:t>
            </a:r>
            <a:r>
              <a:rPr lang="en-US" sz="1800" b="1" baseline="30000" dirty="0"/>
              <a:t>rd</a:t>
            </a:r>
            <a:r>
              <a:rPr lang="en-US" sz="1800" b="1" dirty="0"/>
              <a:t> – Arts, AV Tech &amp; Communication</a:t>
            </a:r>
          </a:p>
          <a:p>
            <a:endParaRPr lang="en-US" sz="800" b="1" dirty="0"/>
          </a:p>
          <a:p>
            <a:r>
              <a:rPr lang="en-US" sz="1800" b="1" dirty="0"/>
              <a:t>  Dec 1</a:t>
            </a:r>
            <a:r>
              <a:rPr lang="en-US" sz="1800" b="1" baseline="30000" dirty="0"/>
              <a:t>st</a:t>
            </a:r>
            <a:r>
              <a:rPr lang="en-US" sz="1800" b="1" dirty="0"/>
              <a:t> – Architecture &amp; Construction</a:t>
            </a:r>
          </a:p>
          <a:p>
            <a:endParaRPr lang="en-US" sz="1800" b="1" dirty="0"/>
          </a:p>
          <a:p>
            <a:endParaRPr lang="en-US" sz="2000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7F1CE5B-3C8F-6C24-DDF5-5DE77DC306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37539" y="2419643"/>
            <a:ext cx="5375868" cy="301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64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7EBD8-4034-118F-2453-B4FCB22CF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Pumpkin Carving/Decorating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D4D40-A8CE-8068-4F9A-17C38B27E1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000" dirty="0"/>
              <a:t>  </a:t>
            </a:r>
            <a:r>
              <a:rPr lang="en-US" sz="3000" b="1" dirty="0"/>
              <a:t>Sun, Oct 1</a:t>
            </a:r>
            <a:r>
              <a:rPr lang="en-US" sz="3000" b="1" baseline="30000" dirty="0"/>
              <a:t>st</a:t>
            </a:r>
            <a:r>
              <a:rPr lang="en-US" sz="3000" b="1" dirty="0"/>
              <a:t> – Tues, Oct 31</a:t>
            </a:r>
            <a:r>
              <a:rPr lang="en-US" sz="3000" b="1" baseline="30000" dirty="0"/>
              <a:t>st</a:t>
            </a:r>
            <a:r>
              <a:rPr lang="en-US" sz="3000" b="1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</a:t>
            </a:r>
            <a:r>
              <a:rPr lang="en-US" sz="3000" b="1" dirty="0"/>
              <a:t>Chapters will carve &amp;/or decorate their pumpkin to represent their favorite CTE area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 </a:t>
            </a:r>
            <a:r>
              <a:rPr lang="en-US" sz="3000" b="1" dirty="0"/>
              <a:t>Submit 2 photos, 1 illustrating the process &amp; 1 the end results that we will post to FB &amp; Instagram                                     (If you do more than 1, have a local contest to decide the 1 to enter, but send us all the pics!)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 The winning design will win a </a:t>
            </a:r>
            <a:r>
              <a:rPr lang="en-US" sz="3000" b="1" dirty="0"/>
              <a:t>FABULOUS prize!</a:t>
            </a:r>
          </a:p>
          <a:p>
            <a:endParaRPr lang="en-US" sz="800" b="1" dirty="0"/>
          </a:p>
          <a:p>
            <a:endParaRPr lang="en-US" b="1" dirty="0"/>
          </a:p>
        </p:txBody>
      </p:sp>
      <p:pic>
        <p:nvPicPr>
          <p:cNvPr id="10" name="Content Placeholder 9" descr="A group of kids carving a pumpkin&#10;&#10;Description automatically generated">
            <a:extLst>
              <a:ext uri="{FF2B5EF4-FFF2-40B4-BE49-F238E27FC236}">
                <a16:creationId xmlns:a16="http://schemas.microsoft.com/office/drawing/2014/main" id="{F77D7C4D-564C-261D-0C91-F6C0722F7D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45702" y="1547446"/>
            <a:ext cx="4909690" cy="4909690"/>
          </a:xfrm>
        </p:spPr>
      </p:pic>
    </p:spTree>
    <p:extLst>
      <p:ext uri="{BB962C8B-B14F-4D97-AF65-F5344CB8AC3E}">
        <p14:creationId xmlns:p14="http://schemas.microsoft.com/office/powerpoint/2010/main" val="2681169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B5CC2-380A-ED40-C26A-27355D8B3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Elevate: SkillsUSA Chapter Officer Development Virtual Conference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50102-79E1-BD06-2F88-759220B039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  Wed, Oct 11</a:t>
            </a:r>
            <a:r>
              <a:rPr lang="en-US" b="1" baseline="30000" dirty="0"/>
              <a:t>th</a:t>
            </a:r>
            <a:r>
              <a:rPr lang="en-US" b="1" dirty="0"/>
              <a:t> 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  11:00am – 4:30pm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  $10 per participant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  At least 1 advisor per officer team is required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  Interactive experience for local officer teams focusing on building successful chapters by equipping officers with skills to lead/serve local members       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14E7F6-E91D-6D39-4EA6-AE72557E2B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52201" y="2208028"/>
            <a:ext cx="5372617" cy="196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42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23ECE-208D-7F09-90AF-60CEDCA5F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800" dirty="0"/>
              <a:t>State Fair Contests &amp; Showcases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A196C-3635-0271-4282-60FBCBE830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 </a:t>
            </a:r>
            <a:r>
              <a:rPr lang="en-US" b="1" dirty="0"/>
              <a:t>Mon, Oct 16</a:t>
            </a:r>
            <a:r>
              <a:rPr lang="en-US" b="1" baseline="30000" dirty="0"/>
              <a:t>th</a:t>
            </a:r>
            <a:r>
              <a:rPr lang="en-US" b="1" dirty="0"/>
              <a:t> – 69</a:t>
            </a:r>
            <a:r>
              <a:rPr lang="en-US" b="1" baseline="30000" dirty="0"/>
              <a:t>th</a:t>
            </a:r>
            <a:r>
              <a:rPr lang="en-US" b="1" dirty="0"/>
              <a:t> Annual Apprentice Masonry Contest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Wed, Oct 18</a:t>
            </a:r>
            <a:r>
              <a:rPr lang="en-US" b="1" baseline="30000" dirty="0"/>
              <a:t>th</a:t>
            </a:r>
            <a:r>
              <a:rPr lang="en-US" b="1" dirty="0"/>
              <a:t> – 39</a:t>
            </a:r>
            <a:r>
              <a:rPr lang="en-US" b="1" baseline="30000" dirty="0"/>
              <a:t>th</a:t>
            </a:r>
            <a:r>
              <a:rPr lang="en-US" b="1" dirty="0"/>
              <a:t> Annual Apprentice Electrical Contest 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Thurs, Oct 19</a:t>
            </a:r>
            <a:r>
              <a:rPr lang="en-US" b="1" baseline="30000" dirty="0"/>
              <a:t>th</a:t>
            </a:r>
            <a:r>
              <a:rPr lang="en-US" b="1" dirty="0"/>
              <a:t> – 38</a:t>
            </a:r>
            <a:r>
              <a:rPr lang="en-US" b="1" baseline="30000" dirty="0"/>
              <a:t>th</a:t>
            </a:r>
            <a:r>
              <a:rPr lang="en-US" b="1" dirty="0"/>
              <a:t> Annual Pre-Apprentice Carpentry Contest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Fri, Oct 20</a:t>
            </a:r>
            <a:r>
              <a:rPr lang="en-US" b="1" baseline="30000" dirty="0"/>
              <a:t>th</a:t>
            </a:r>
            <a:r>
              <a:rPr lang="en-US" b="1" dirty="0"/>
              <a:t> – 37</a:t>
            </a:r>
            <a:r>
              <a:rPr lang="en-US" b="1" baseline="30000" dirty="0"/>
              <a:t>th</a:t>
            </a:r>
            <a:r>
              <a:rPr lang="en-US" b="1" dirty="0"/>
              <a:t> Annual Apprentice Plumbing Contest &amp; 19</a:t>
            </a:r>
            <a:r>
              <a:rPr lang="en-US" b="1" baseline="30000" dirty="0"/>
              <a:t>th</a:t>
            </a:r>
            <a:r>
              <a:rPr lang="en-US" b="1" dirty="0"/>
              <a:t> Annual Apprentice HVAC-R Contest 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Sat, Oct 21</a:t>
            </a:r>
            <a:r>
              <a:rPr lang="en-US" b="1" baseline="30000" dirty="0"/>
              <a:t>st</a:t>
            </a:r>
            <a:r>
              <a:rPr lang="en-US" b="1" dirty="0"/>
              <a:t> – 9</a:t>
            </a:r>
            <a:r>
              <a:rPr lang="en-US" b="1" baseline="30000" dirty="0"/>
              <a:t>th</a:t>
            </a:r>
            <a:r>
              <a:rPr lang="en-US" b="1" dirty="0"/>
              <a:t> Annual Cosmetology Contest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7F33DF-42FB-DEE5-E337-98F9D41506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11815" y="1513558"/>
            <a:ext cx="4943577" cy="494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10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29D5F-24C5-7B68-B8EF-39D6E3484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/>
              <a:t>Holiday Community Service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02484-4A2A-F711-36D3-0C6F821DC5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 </a:t>
            </a:r>
            <a:r>
              <a:rPr lang="en-US" b="1" dirty="0"/>
              <a:t>Wed, Nov 1</a:t>
            </a:r>
            <a:r>
              <a:rPr lang="en-US" b="1" baseline="30000" dirty="0"/>
              <a:t>st</a:t>
            </a:r>
            <a:r>
              <a:rPr lang="en-US" b="1" dirty="0"/>
              <a:t> – Mon, Jan 1</a:t>
            </a:r>
            <a:r>
              <a:rPr lang="en-US" b="1" baseline="30000" dirty="0"/>
              <a:t>st</a:t>
            </a:r>
            <a:r>
              <a:rPr lang="en-US" b="1" dirty="0"/>
              <a:t> 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 Chapter will submit info &amp; pics of their activities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 Submissions will be posted to Facebook &amp; Instagram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 All participating chapters will be entered into a drawing to win a FABULOUS prize!</a:t>
            </a:r>
          </a:p>
        </p:txBody>
      </p:sp>
      <p:pic>
        <p:nvPicPr>
          <p:cNvPr id="6" name="Content Placeholder 5" descr="A group of people standing around a table with baskets of food&#10;&#10;Description automatically generated">
            <a:extLst>
              <a:ext uri="{FF2B5EF4-FFF2-40B4-BE49-F238E27FC236}">
                <a16:creationId xmlns:a16="http://schemas.microsoft.com/office/drawing/2014/main" id="{869A472B-EE74-7DEA-ED52-D07531F205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6566189" y="2122704"/>
            <a:ext cx="5052205" cy="3789153"/>
          </a:xfrm>
        </p:spPr>
      </p:pic>
    </p:spTree>
    <p:extLst>
      <p:ext uri="{BB962C8B-B14F-4D97-AF65-F5344CB8AC3E}">
        <p14:creationId xmlns:p14="http://schemas.microsoft.com/office/powerpoint/2010/main" val="3121733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913D2-AD5A-8989-97B8-82E45FA01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100" dirty="0"/>
              <a:t>Early Bird Membership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E9A45-FFC9-99DE-C98E-3D9E5F731F7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 </a:t>
            </a:r>
            <a:r>
              <a:rPr lang="en-US" b="1" dirty="0"/>
              <a:t>Wed, Nov 15</a:t>
            </a:r>
            <a:r>
              <a:rPr lang="en-US" b="1" baseline="30000" dirty="0"/>
              <a:t>th</a:t>
            </a:r>
            <a:r>
              <a:rPr lang="en-US" b="1" dirty="0"/>
              <a:t> 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/>
              <a:t>  Register/Join 15 student members &amp; 1 professional member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/>
              <a:t>  Get a FREE SkillsUSA NC polo from us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/>
              <a:t>  Get a FREE resource from SkillsUSA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416CB0-6FD5-2788-211C-643FEC40C8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07637" y="1533378"/>
            <a:ext cx="3538554" cy="493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71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913D2-AD5A-8989-97B8-82E45FA01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100" dirty="0"/>
              <a:t>Pour The </a:t>
            </a:r>
            <a:r>
              <a:rPr lang="en-US" sz="4100" dirty="0" err="1"/>
              <a:t>IndusTEA</a:t>
            </a:r>
            <a:endParaRPr lang="en-US" sz="4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E9A45-FFC9-99DE-C98E-3D9E5F731F7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 </a:t>
            </a:r>
            <a:r>
              <a:rPr lang="en-US" b="1" dirty="0"/>
              <a:t>Wed, Nov 15</a:t>
            </a:r>
            <a:r>
              <a:rPr lang="en-US" b="1" baseline="30000" dirty="0"/>
              <a:t>th</a:t>
            </a:r>
            <a:r>
              <a:rPr lang="en-US" b="1" dirty="0"/>
              <a:t> from 2:00 – 3:30 (Virtual)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/>
              <a:t>  Industry panel discussion for each career cluster that SkillsUSA covers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/>
              <a:t>  FREE – (as far as we know) 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8BF773-2052-23FE-72BD-5923038252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53596" y="1666754"/>
            <a:ext cx="5400676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88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012BB-5545-F5D1-8038-8308DBD72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SkillsUSA?</a:t>
            </a:r>
          </a:p>
        </p:txBody>
      </p:sp>
      <p:pic>
        <p:nvPicPr>
          <p:cNvPr id="5" name="Why SkillsUSA   (Middle School)">
            <a:hlinkClick r:id="" action="ppaction://media"/>
            <a:extLst>
              <a:ext uri="{FF2B5EF4-FFF2-40B4-BE49-F238E27FC236}">
                <a16:creationId xmlns:a16="http://schemas.microsoft.com/office/drawing/2014/main" id="{C5C5A53A-0B5B-96EC-8098-DE4F870277B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3046" y="1463040"/>
            <a:ext cx="8862646" cy="5078105"/>
          </a:xfrm>
        </p:spPr>
      </p:pic>
    </p:spTree>
    <p:extLst>
      <p:ext uri="{BB962C8B-B14F-4D97-AF65-F5344CB8AC3E}">
        <p14:creationId xmlns:p14="http://schemas.microsoft.com/office/powerpoint/2010/main" val="148169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39601-0D28-2715-D14F-793CAA4AD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NCACTE T&amp;I Workshop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88F41-AF77-9717-800E-588D2600F2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  </a:t>
            </a:r>
            <a:r>
              <a:rPr lang="en-US" b="1" dirty="0"/>
              <a:t>Fri, Nov 17</a:t>
            </a:r>
            <a:r>
              <a:rPr lang="en-US" b="1" baseline="30000" dirty="0"/>
              <a:t>th</a:t>
            </a:r>
            <a:r>
              <a:rPr lang="en-US" b="1" dirty="0"/>
              <a:t> </a:t>
            </a:r>
          </a:p>
          <a:p>
            <a:endParaRPr lang="en-US" sz="800" b="1" dirty="0"/>
          </a:p>
          <a:p>
            <a:r>
              <a:rPr lang="en-US" b="1" dirty="0"/>
              <a:t>  Morehead City</a:t>
            </a:r>
          </a:p>
          <a:p>
            <a:endParaRPr lang="en-US" sz="800" b="1" dirty="0"/>
          </a:p>
          <a:p>
            <a:r>
              <a:rPr lang="en-US" b="1" dirty="0"/>
              <a:t>  All day workshop discussing benefits, championships, framework, program of work, chapter excellence program, resources &amp; much, much more!</a:t>
            </a:r>
          </a:p>
          <a:p>
            <a:endParaRPr lang="en-US" sz="800" b="1" dirty="0"/>
          </a:p>
          <a:p>
            <a:r>
              <a:rPr lang="en-US" b="1" dirty="0"/>
              <a:t>  Cost determined by NCACTE </a:t>
            </a:r>
          </a:p>
        </p:txBody>
      </p:sp>
      <p:pic>
        <p:nvPicPr>
          <p:cNvPr id="6" name="Content Placeholder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C6AC2710-9AC4-EB29-032E-3F469E66DE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6578208" y="2603972"/>
            <a:ext cx="4976838" cy="2799471"/>
          </a:xfrm>
        </p:spPr>
      </p:pic>
    </p:spTree>
    <p:extLst>
      <p:ext uri="{BB962C8B-B14F-4D97-AF65-F5344CB8AC3E}">
        <p14:creationId xmlns:p14="http://schemas.microsoft.com/office/powerpoint/2010/main" val="2491904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FA450-DAE1-17B8-58C6-82DE45815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SkillsUSA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FF58D-5D5D-4B24-680D-A0FF01F0FC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</a:t>
            </a:r>
            <a:r>
              <a:rPr lang="en-US" b="1" dirty="0"/>
              <a:t>Mon, Feb 5</a:t>
            </a:r>
            <a:r>
              <a:rPr lang="en-US" b="1" baseline="30000" dirty="0"/>
              <a:t>th</a:t>
            </a:r>
            <a:r>
              <a:rPr lang="en-US" b="1" dirty="0"/>
              <a:t>                Recognition Day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 Tues, Feb 6</a:t>
            </a:r>
            <a:r>
              <a:rPr lang="en-US" b="1" baseline="30000" dirty="0"/>
              <a:t>th</a:t>
            </a:r>
            <a:r>
              <a:rPr lang="en-US" b="1" dirty="0"/>
              <a:t>                             Give Back Day</a:t>
            </a:r>
            <a:endParaRPr lang="en-US" sz="800" b="1" dirty="0"/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 Wed, Feb 7</a:t>
            </a:r>
            <a:r>
              <a:rPr lang="en-US" b="1" baseline="30000" dirty="0"/>
              <a:t>th</a:t>
            </a:r>
            <a:r>
              <a:rPr lang="en-US" b="1" dirty="0"/>
              <a:t>                         Partner Day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 Thurs, Feb 8</a:t>
            </a:r>
            <a:r>
              <a:rPr lang="en-US" b="1" baseline="30000" dirty="0"/>
              <a:t>th</a:t>
            </a:r>
            <a:r>
              <a:rPr lang="en-US" b="1" dirty="0"/>
              <a:t>                  Advocacy Day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 Fri, Feb 9</a:t>
            </a:r>
            <a:r>
              <a:rPr lang="en-US" b="1" baseline="30000" dirty="0"/>
              <a:t>th</a:t>
            </a:r>
            <a:r>
              <a:rPr lang="en-US" b="1" dirty="0"/>
              <a:t>                       SkillsUSA Day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 Send us pics to promote on Social Media!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020568-F836-359F-EE80-5A7D99C28E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09359" y="1477108"/>
            <a:ext cx="5318108" cy="497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62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C9378-AB8B-1C04-DDDA-86BE9F651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Regional Rallies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3B125-E1F5-A50E-35C5-2FA4EA044CA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  </a:t>
            </a:r>
            <a:r>
              <a:rPr lang="en-US" b="1" dirty="0"/>
              <a:t>West - Blue Ridge CC                Fri, Feb 16</a:t>
            </a:r>
            <a:r>
              <a:rPr lang="en-US" b="1" baseline="30000" dirty="0"/>
              <a:t>th</a:t>
            </a:r>
            <a:r>
              <a:rPr lang="en-US" b="1" dirty="0"/>
              <a:t> 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  Southwest - Rowan Cabarrus CC Fri, Feb 23</a:t>
            </a:r>
            <a:r>
              <a:rPr lang="en-US" b="1" baseline="30000" dirty="0"/>
              <a:t>rd</a:t>
            </a:r>
            <a:r>
              <a:rPr lang="en-US" b="1" dirty="0"/>
              <a:t>   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  Northwest - Wilkes CC            Mon, Feb 26</a:t>
            </a:r>
            <a:r>
              <a:rPr lang="en-US" b="1" baseline="30000" dirty="0"/>
              <a:t>th</a:t>
            </a:r>
            <a:endParaRPr lang="en-US" b="1" dirty="0"/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 Southcentral – Fay Tech CC      Fri, Mar 1</a:t>
            </a:r>
            <a:r>
              <a:rPr lang="en-US" b="1" baseline="30000" dirty="0"/>
              <a:t>st</a:t>
            </a:r>
            <a:r>
              <a:rPr lang="en-US" b="1" dirty="0"/>
              <a:t> 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  East – Pitt CC                             Fri, Mar 8</a:t>
            </a:r>
            <a:r>
              <a:rPr lang="en-US" b="1" baseline="30000" dirty="0"/>
              <a:t>th</a:t>
            </a:r>
            <a:r>
              <a:rPr lang="en-US" b="1" dirty="0"/>
              <a:t> 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  Cost - $20 per person          (Lunch is included)          </a:t>
            </a:r>
          </a:p>
        </p:txBody>
      </p:sp>
      <p:pic>
        <p:nvPicPr>
          <p:cNvPr id="6" name="Content Placeholder 5" descr="A group of posters on a wall&#10;&#10;Description automatically generated">
            <a:extLst>
              <a:ext uri="{FF2B5EF4-FFF2-40B4-BE49-F238E27FC236}">
                <a16:creationId xmlns:a16="http://schemas.microsoft.com/office/drawing/2014/main" id="{30657D48-4CCC-FA17-3E4D-11D2F9BF6F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49462" y="2419643"/>
            <a:ext cx="5368926" cy="3020020"/>
          </a:xfrm>
        </p:spPr>
      </p:pic>
    </p:spTree>
    <p:extLst>
      <p:ext uri="{BB962C8B-B14F-4D97-AF65-F5344CB8AC3E}">
        <p14:creationId xmlns:p14="http://schemas.microsoft.com/office/powerpoint/2010/main" val="3572531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FA9CF-9BB0-74C3-CE9A-AF8D0E6F3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Chapter Excellence Program (CEP)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92A74-66E7-DE02-1A50-2D32B82C50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Get recognized for what you are already doing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Check off indicators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Complete 3 activities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Submit application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Get recognized on state at the State Conference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1AB7BF-08B4-18E2-4E97-E0ABCD7628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1155" y="1856935"/>
            <a:ext cx="5287605" cy="412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90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5E9D2-55B2-CF59-2AE2-FE8E0E14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400" dirty="0"/>
              <a:t>State Leadership &amp; Skills Conference (SLSC)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918D2-8C81-70E8-EDE5-9B3075B65F0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 </a:t>
            </a:r>
            <a:r>
              <a:rPr lang="en-US" b="1" dirty="0"/>
              <a:t>Tues, Apr 23</a:t>
            </a:r>
            <a:r>
              <a:rPr lang="en-US" b="1" baseline="30000" dirty="0"/>
              <a:t>rd</a:t>
            </a:r>
            <a:r>
              <a:rPr lang="en-US" b="1" dirty="0"/>
              <a:t> – Thurs, Apr 25</a:t>
            </a:r>
            <a:r>
              <a:rPr lang="en-US" b="1" baseline="30000" dirty="0"/>
              <a:t>th</a:t>
            </a:r>
            <a:r>
              <a:rPr lang="en-US" b="1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 Greensboro Coliseum &amp; </a:t>
            </a:r>
            <a:r>
              <a:rPr lang="en-US" b="1" dirty="0" err="1"/>
              <a:t>Koury</a:t>
            </a:r>
            <a:r>
              <a:rPr lang="en-US" b="1" dirty="0"/>
              <a:t> Convention Center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 $60 for advisors &amp; students who competed at a Regional Rally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 $85 for students who did not compete at a Regional Rally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600" b="1" dirty="0"/>
              <a:t>  Food &amp; Hotel not included    (Also, think about transportation cost, if any)</a:t>
            </a:r>
            <a:endParaRPr lang="en-US" b="1" dirty="0"/>
          </a:p>
        </p:txBody>
      </p:sp>
      <p:pic>
        <p:nvPicPr>
          <p:cNvPr id="6" name="Content Placeholder 5" descr="A group of people standing around a robot&#10;&#10;Description automatically generated">
            <a:extLst>
              <a:ext uri="{FF2B5EF4-FFF2-40B4-BE49-F238E27FC236}">
                <a16:creationId xmlns:a16="http://schemas.microsoft.com/office/drawing/2014/main" id="{9DB59752-5985-4E88-3112-FF131B9CA4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58597" y="1925735"/>
            <a:ext cx="5404045" cy="4053034"/>
          </a:xfrm>
        </p:spPr>
      </p:pic>
    </p:spTree>
    <p:extLst>
      <p:ext uri="{BB962C8B-B14F-4D97-AF65-F5344CB8AC3E}">
        <p14:creationId xmlns:p14="http://schemas.microsoft.com/office/powerpoint/2010/main" val="2429706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CB277-9AE8-A0C3-0B9F-07A274332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Competitions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E0EA6-AE98-2DC4-0AD5-0CC93108C6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National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322A2-B4D4-1F89-CDE4-22C718A5ABA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  </a:t>
            </a:r>
            <a:r>
              <a:rPr lang="en-US" sz="2400" b="1" dirty="0"/>
              <a:t>Action Skills  (ADA)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  American Spirit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  Chapter Display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  Community Service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  Community Action Project (ADA)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  Extemporaneous Speaking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  Job Skill Demo A &amp; O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500" b="1" dirty="0"/>
              <a:t>  Mobile Robotics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5FD4C3-103D-3C5A-05EB-7B45B48672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575F5B-1638-B4E2-1B4C-197E5E28329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  </a:t>
            </a:r>
            <a:r>
              <a:rPr lang="en-US" sz="2400" b="1" dirty="0"/>
              <a:t>Opening &amp; Closing Ceremonies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9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  Outstanding Chapter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  Pin Design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  Prepared Speech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  Promotional Bulletin Board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  Robotics Urban Search &amp; Rescue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9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500" b="1" dirty="0"/>
              <a:t>  Team Engineering Challenge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500" b="1" dirty="0"/>
              <a:t>  T-shirt Design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3247419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A746E-D486-AFDA-B328-6E264D565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Competitions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24C5F-203F-2262-E4F3-22BAB62055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State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B6563C-AC7C-5A12-1F2F-DF3C577C021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 </a:t>
            </a:r>
            <a:r>
              <a:rPr lang="en-US" b="1" dirty="0"/>
              <a:t>Creed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/>
              <a:t>  Extemporaneous Poster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/>
              <a:t>  Pledge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576CED-C9DE-7D53-D83F-6683AFDB6A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Only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6ED6FD-47AC-2AB4-BE59-A6F8F9E9B77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/>
              <a:t>  Poster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/>
              <a:t>  Skills Project Showcase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/>
              <a:t>  Spelling</a:t>
            </a:r>
          </a:p>
        </p:txBody>
      </p:sp>
    </p:spTree>
    <p:extLst>
      <p:ext uri="{BB962C8B-B14F-4D97-AF65-F5344CB8AC3E}">
        <p14:creationId xmlns:p14="http://schemas.microsoft.com/office/powerpoint/2010/main" val="3371891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C1ED5-D676-19AE-627B-E56ECB073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National Week of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3441-152D-EDB9-E2B8-11BC7C5315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700" dirty="0"/>
              <a:t>  </a:t>
            </a:r>
            <a:r>
              <a:rPr lang="en-US" sz="2700" b="1" dirty="0"/>
              <a:t>Sun, May 5</a:t>
            </a:r>
            <a:r>
              <a:rPr lang="en-US" sz="2700" b="1" baseline="30000" dirty="0"/>
              <a:t>th</a:t>
            </a:r>
            <a:r>
              <a:rPr lang="en-US" sz="2700" b="1" dirty="0"/>
              <a:t> – Sat, May 11</a:t>
            </a:r>
            <a:r>
              <a:rPr lang="en-US" sz="2700" b="1" baseline="30000" dirty="0"/>
              <a:t>th</a:t>
            </a:r>
            <a:r>
              <a:rPr lang="en-US" sz="2700" b="1" dirty="0"/>
              <a:t> 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700" b="1" dirty="0"/>
              <a:t>  SkillsUSA asks all chapters to conduct and promote a community service project as part of their annual program of work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700" b="1" dirty="0"/>
              <a:t>  Send us pics to share on Social Media!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9BC1CC-00BB-945E-FED3-CF936F9106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1246" y="1666754"/>
            <a:ext cx="5347142" cy="402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116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05F87-C8EF-420A-325F-04D19781A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/>
              <a:t>National Leadership &amp; Skills Conference (NLSC)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874B3-12DE-CB19-947B-0E86E217D76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  </a:t>
            </a:r>
            <a:r>
              <a:rPr lang="en-US" sz="2600" b="1" dirty="0"/>
              <a:t>Pre-conference                Sat, Jun 22</a:t>
            </a:r>
            <a:r>
              <a:rPr lang="en-US" sz="2600" b="1" baseline="30000" dirty="0"/>
              <a:t>nd</a:t>
            </a:r>
            <a:r>
              <a:rPr lang="en-US" sz="2600" b="1" dirty="0"/>
              <a:t> – Mon, Jun 24</a:t>
            </a:r>
            <a:r>
              <a:rPr lang="en-US" sz="2600" b="1" baseline="30000" dirty="0"/>
              <a:t>th</a:t>
            </a:r>
            <a:r>
              <a:rPr lang="en-US" sz="2600" b="1" dirty="0"/>
              <a:t>                            </a:t>
            </a:r>
            <a:r>
              <a:rPr lang="en-US" b="1" dirty="0"/>
              <a:t>(Engage - $165)</a:t>
            </a:r>
          </a:p>
          <a:p>
            <a:endParaRPr lang="en-US" sz="800" b="1" dirty="0"/>
          </a:p>
          <a:p>
            <a:r>
              <a:rPr lang="en-US" b="1" dirty="0"/>
              <a:t>  </a:t>
            </a:r>
            <a:r>
              <a:rPr lang="en-US" sz="2600" b="1" dirty="0"/>
              <a:t>Conference                     Mon, Jun 24</a:t>
            </a:r>
            <a:r>
              <a:rPr lang="en-US" sz="2600" b="1" baseline="30000" dirty="0"/>
              <a:t>th</a:t>
            </a:r>
            <a:r>
              <a:rPr lang="en-US" sz="2600" b="1" dirty="0"/>
              <a:t> – Fri, Jun 28</a:t>
            </a:r>
            <a:r>
              <a:rPr lang="en-US" sz="2600" b="1" baseline="30000" dirty="0"/>
              <a:t>th</a:t>
            </a:r>
            <a:r>
              <a:rPr lang="en-US" sz="2600" b="1" dirty="0"/>
              <a:t> ($300 per person)</a:t>
            </a:r>
          </a:p>
          <a:p>
            <a:endParaRPr lang="en-US" sz="800" b="1" dirty="0"/>
          </a:p>
          <a:p>
            <a:r>
              <a:rPr lang="en-US" b="1" dirty="0"/>
              <a:t>  </a:t>
            </a:r>
            <a:r>
              <a:rPr lang="en-US" sz="2600" b="1" dirty="0"/>
              <a:t>Food/Hotel/Transportation costs are additional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3B8708-B1B0-4433-7C44-CEB76C2922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25820" y="1786597"/>
            <a:ext cx="5264431" cy="350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650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6184B-9657-15CD-53B9-63A444EAD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SkillsUSA Websites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8EFD89-25CE-5B11-5E16-ADBDAF0EA3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Skillsusanc.org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188BC6-829B-9D5E-E77D-BA54C1235F5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 About us – resources &amp; Monday Memo 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 Events – everything we have going on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 Competitions – Regionals &amp; State Conf info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8C7E7F-BA43-6555-FDBA-FA85588995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Skillsusa.org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AA1917-D15D-7516-E010-F1BB0483219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b="1" dirty="0"/>
              <a:t>Who we are – back story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 Events – everything going on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 Competitions – State/Local, NLSC &amp; World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 Programs – chapters &amp; career readiness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 Join – membership &amp; conf reg housed here</a:t>
            </a:r>
          </a:p>
        </p:txBody>
      </p:sp>
    </p:spTree>
    <p:extLst>
      <p:ext uri="{BB962C8B-B14F-4D97-AF65-F5344CB8AC3E}">
        <p14:creationId xmlns:p14="http://schemas.microsoft.com/office/powerpoint/2010/main" val="2456549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5D1BD-ADC6-F95E-8DAE-0CF4777EC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What is SkillsUSA?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8E211-CFDB-7CAA-A43C-39F5BF484D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lvl="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</a:rPr>
              <a:t>  Career Technical Student Organization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en-US" sz="900" b="1" dirty="0">
              <a:solidFill>
                <a:srgbClr val="002060"/>
              </a:solidFill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</a:rPr>
              <a:t>  Trade &amp; Industry (&amp; much, much more)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en-US" sz="900" b="1" i="1" dirty="0">
              <a:solidFill>
                <a:srgbClr val="002060"/>
              </a:solidFill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</a:rPr>
              <a:t>  Middle/High School &amp; Postsecondary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en-US" sz="900" b="1" dirty="0">
              <a:solidFill>
                <a:srgbClr val="002060"/>
              </a:solidFill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</a:rPr>
              <a:t>  Chapter Model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en-US" sz="900" b="1" dirty="0">
              <a:solidFill>
                <a:srgbClr val="002060"/>
              </a:solidFill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</a:rPr>
              <a:t>  Student Leadership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en-US" sz="1000" b="1" dirty="0">
              <a:solidFill>
                <a:srgbClr val="002060"/>
              </a:solidFill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</a:rPr>
              <a:t>  Engaging Activities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en-US" sz="1100" b="1" dirty="0">
              <a:solidFill>
                <a:srgbClr val="002060"/>
              </a:solidFill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</a:rPr>
              <a:t>  Career Readiness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E08618E-EF96-61F1-CF47-229C66F8A3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82118" y="1533378"/>
            <a:ext cx="3804749" cy="494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3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F6433-4674-E0D3-A04F-DF8865697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Monday Memo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59E0E-E63A-C961-6197-2F590CD4284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400" b="1" dirty="0"/>
              <a:t>  skillsusanc.org/</a:t>
            </a:r>
            <a:r>
              <a:rPr lang="en-US" sz="2400" b="1" dirty="0" err="1"/>
              <a:t>mondaymemo</a:t>
            </a:r>
            <a:endParaRPr lang="en-US" sz="2400" b="1" dirty="0"/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500" b="1" dirty="0"/>
              <a:t>  Weekly update of things happening with SkillsUSA NC &amp; with SkillsUSA</a:t>
            </a: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500" b="1" dirty="0"/>
              <a:t>  (If you are watching this later, the QR code may be expired, but the link above will still work)</a:t>
            </a:r>
          </a:p>
        </p:txBody>
      </p:sp>
      <p:pic>
        <p:nvPicPr>
          <p:cNvPr id="10" name="Content Placeholder 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C49CAD5C-22C9-96EE-885A-16D57B009D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0821" y="1512406"/>
            <a:ext cx="5309552" cy="4944730"/>
          </a:xfrm>
        </p:spPr>
      </p:pic>
    </p:spTree>
    <p:extLst>
      <p:ext uri="{BB962C8B-B14F-4D97-AF65-F5344CB8AC3E}">
        <p14:creationId xmlns:p14="http://schemas.microsoft.com/office/powerpoint/2010/main" val="39403455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1A8B1-496C-2539-2D23-A780D5972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dirty="0"/>
              <a:t>Advisor Best Practices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CCEE3-1220-8FDC-D7D1-146B8BE5700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 </a:t>
            </a:r>
            <a:r>
              <a:rPr lang="en-US" b="1" dirty="0"/>
              <a:t>menti.com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36099045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EB888CA-3367-D6B6-0225-50CB99652D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30463" y="1547446"/>
            <a:ext cx="5384950" cy="4909690"/>
          </a:xfrm>
        </p:spPr>
      </p:pic>
    </p:spTree>
    <p:extLst>
      <p:ext uri="{BB962C8B-B14F-4D97-AF65-F5344CB8AC3E}">
        <p14:creationId xmlns:p14="http://schemas.microsoft.com/office/powerpoint/2010/main" val="42248818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515AA-8724-0A2B-FC48-B8F255161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Q&amp;A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6981F-206F-6EDE-FEB2-D30246C1D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What questions are there?</a:t>
            </a:r>
          </a:p>
        </p:txBody>
      </p:sp>
    </p:spTree>
    <p:extLst>
      <p:ext uri="{BB962C8B-B14F-4D97-AF65-F5344CB8AC3E}">
        <p14:creationId xmlns:p14="http://schemas.microsoft.com/office/powerpoint/2010/main" val="14518172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DBD7AF-2D3A-CA52-FC9E-DBB336D45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249" y="506437"/>
            <a:ext cx="7915421" cy="593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24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AE6C2-1923-9F94-06A2-576964755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dirty="0"/>
              <a:t>Membership Eligibility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8E9B9-BB49-39DD-C144-92D2DFA391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  Student who is taking a CTE course</a:t>
            </a:r>
          </a:p>
          <a:p>
            <a:endParaRPr lang="en-US" sz="700" b="1" dirty="0"/>
          </a:p>
          <a:p>
            <a:r>
              <a:rPr lang="en-US" sz="2800" b="1" dirty="0">
                <a:solidFill>
                  <a:srgbClr val="002060"/>
                </a:solidFill>
              </a:rPr>
              <a:t>  Student has taken a CTE course</a:t>
            </a:r>
          </a:p>
          <a:p>
            <a:endParaRPr lang="en-US" sz="700" b="1" dirty="0"/>
          </a:p>
          <a:p>
            <a:r>
              <a:rPr lang="en-US" sz="2800" b="1" dirty="0"/>
              <a:t>  Not intended to move students from 1 CTSO to another</a:t>
            </a:r>
          </a:p>
          <a:p>
            <a:endParaRPr lang="en-US" sz="700" b="1" dirty="0"/>
          </a:p>
          <a:p>
            <a:r>
              <a:rPr lang="en-US" sz="2800" b="1" dirty="0"/>
              <a:t>  Great Idea for peers not utilizing their CTSO</a:t>
            </a: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7D419F3-E7CF-478D-6E18-57585F2D90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2665" y="1938841"/>
            <a:ext cx="5299607" cy="396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3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B1D8F-1778-927E-99F5-3A96087CA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Membership Recruitment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68EF5-78CB-A421-3EA2-B9462729DA0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  <a:latin typeface="Futura Condensed"/>
              </a:rPr>
              <a:t>  Start with a number that is comfortable to handle</a:t>
            </a:r>
            <a:endParaRPr lang="en-US" sz="2800" b="1" dirty="0">
              <a:solidFill>
                <a:srgbClr val="002060"/>
              </a:solidFill>
              <a:latin typeface="Futura Condensed"/>
            </a:endParaRPr>
          </a:p>
          <a:p>
            <a:pPr lvl="0">
              <a:buFont typeface="Wingdings" panose="05000000000000000000" pitchFamily="2" charset="2"/>
              <a:buChar char="Ø"/>
            </a:pPr>
            <a:endParaRPr lang="en-US" sz="800" b="1" dirty="0">
              <a:solidFill>
                <a:srgbClr val="002060"/>
              </a:solidFill>
              <a:latin typeface="Futura Condensed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Futura Condensed"/>
              </a:rPr>
              <a:t>  Interest meeting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en-US" sz="800" b="1" dirty="0">
              <a:solidFill>
                <a:srgbClr val="002060"/>
              </a:solidFill>
              <a:latin typeface="Futura Condensed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Futura Condensed"/>
              </a:rPr>
              <a:t>  Full fledge recruitment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AD0FDD-8FB5-A9CB-ADA6-96AE5243B2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6728" y="1666754"/>
            <a:ext cx="5325626" cy="298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58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 descr="PWT FrameworkFINA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098" y="380471"/>
            <a:ext cx="11366696" cy="6142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4122263"/>
              </p:ext>
            </p:extLst>
          </p:nvPr>
        </p:nvGraphicFramePr>
        <p:xfrm>
          <a:off x="436099" y="426455"/>
          <a:ext cx="11437034" cy="6023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5087261" imgH="11658317" progId="Acrobat.Document.DC">
                  <p:embed/>
                </p:oleObj>
              </mc:Choice>
              <mc:Fallback>
                <p:oleObj name="Acrobat Document" r:id="rId2" imgW="15087261" imgH="11658317" progId="Acrobat.Document.DC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6099" y="426455"/>
                        <a:ext cx="11437034" cy="60235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3250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075B0-E6D7-377F-5FE2-5C39FE44B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Membership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2082A-6F60-3B7E-453C-1E3BFD5BF03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  <a:buClr>
                <a:srgbClr val="CC0A25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800" b="1" dirty="0">
                <a:solidFill>
                  <a:srgbClr val="002060"/>
                </a:solidFill>
              </a:rPr>
              <a:t>  Chapter…..$0 </a:t>
            </a:r>
          </a:p>
          <a:p>
            <a:pPr>
              <a:spcAft>
                <a:spcPts val="1200"/>
              </a:spcAft>
              <a:buClr>
                <a:srgbClr val="CC0A25"/>
              </a:buClr>
              <a:buSzPct val="100000"/>
              <a:buFont typeface="Courier New" panose="02070309020205020404" pitchFamily="49" charset="0"/>
              <a:buChar char="o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spcAft>
                <a:spcPts val="1200"/>
              </a:spcAft>
              <a:buClr>
                <a:srgbClr val="CC0A25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800" b="1" dirty="0">
                <a:solidFill>
                  <a:srgbClr val="002060"/>
                </a:solidFill>
              </a:rPr>
              <a:t>  Students…$14</a:t>
            </a:r>
          </a:p>
          <a:p>
            <a:pPr>
              <a:spcAft>
                <a:spcPts val="1200"/>
              </a:spcAft>
              <a:buClr>
                <a:srgbClr val="CC0A25"/>
              </a:buClr>
              <a:buSzPct val="100000"/>
              <a:buFont typeface="Courier New" panose="02070309020205020404" pitchFamily="49" charset="0"/>
              <a:buChar char="o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spcAft>
                <a:spcPts val="1200"/>
              </a:spcAft>
              <a:buClr>
                <a:srgbClr val="CC0A25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800" b="1" dirty="0">
                <a:solidFill>
                  <a:srgbClr val="002060"/>
                </a:solidFill>
              </a:rPr>
              <a:t>  Advisors…$26</a:t>
            </a:r>
          </a:p>
          <a:p>
            <a:pPr>
              <a:spcAft>
                <a:spcPts val="1200"/>
              </a:spcAft>
              <a:buClr>
                <a:srgbClr val="CC0A25"/>
              </a:buClr>
              <a:buSzPct val="100000"/>
              <a:buFont typeface="Courier New" panose="02070309020205020404" pitchFamily="49" charset="0"/>
              <a:buChar char="o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spcAft>
                <a:spcPts val="1200"/>
              </a:spcAft>
              <a:buClr>
                <a:srgbClr val="CC0A25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2060"/>
                </a:solidFill>
              </a:rPr>
              <a:t>  Total Participation Plan (TPP)</a:t>
            </a:r>
            <a:endParaRPr lang="en-US" dirty="0">
              <a:solidFill>
                <a:srgbClr val="002060"/>
              </a:solidFill>
            </a:endParaRPr>
          </a:p>
          <a:p>
            <a:pPr>
              <a:spcAft>
                <a:spcPts val="1200"/>
              </a:spcAft>
              <a:buClr>
                <a:srgbClr val="CC0A25"/>
              </a:buClr>
              <a:buSzPct val="100000"/>
              <a:buFont typeface="Courier New" panose="02070309020205020404" pitchFamily="49" charset="0"/>
              <a:buChar char="o"/>
            </a:pPr>
            <a:endParaRPr lang="en-US" sz="2800" b="1" dirty="0">
              <a:solidFill>
                <a:srgbClr val="C00000"/>
              </a:solidFill>
              <a:latin typeface="Futura Condensed"/>
              <a:cs typeface="Futura Condensed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1E2C8A-04C1-6909-7366-A58C4E96BC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92945" y="1547446"/>
            <a:ext cx="3793924" cy="493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13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2D5F0-207A-FCA5-CB0E-817F1CFA4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300" dirty="0"/>
              <a:t>Total Participation Plan (TPP)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6E6CB-D85D-9CF9-54BA-C855F0D3F5C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 </a:t>
            </a:r>
            <a:r>
              <a:rPr lang="en-US" b="1" dirty="0"/>
              <a:t>Involve all students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Lower membership cost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Educational Resources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Pay with Perkins Funding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76AFCB0-180F-9E6E-5CDB-2FB8CBF65E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80723" y="1666754"/>
            <a:ext cx="5326968" cy="299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08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1429</TotalTime>
  <Words>1219</Words>
  <Application>Microsoft Office PowerPoint</Application>
  <PresentationFormat>Widescreen</PresentationFormat>
  <Paragraphs>280</Paragraphs>
  <Slides>33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Arial Black</vt:lpstr>
      <vt:lpstr>Arial Narrow</vt:lpstr>
      <vt:lpstr>Calibri</vt:lpstr>
      <vt:lpstr>Calibri Light</vt:lpstr>
      <vt:lpstr>Courier New</vt:lpstr>
      <vt:lpstr>Futura Condensed</vt:lpstr>
      <vt:lpstr>Wingdings</vt:lpstr>
      <vt:lpstr>Office Theme</vt:lpstr>
      <vt:lpstr>Acrobat Document</vt:lpstr>
      <vt:lpstr>Middle School Kick-off Meeting</vt:lpstr>
      <vt:lpstr>Why SkillsUSA?</vt:lpstr>
      <vt:lpstr>What is SkillsUSA?</vt:lpstr>
      <vt:lpstr>Membership Eligibility</vt:lpstr>
      <vt:lpstr>Membership Recruitment</vt:lpstr>
      <vt:lpstr>PowerPoint Presentation</vt:lpstr>
      <vt:lpstr>PowerPoint Presentation</vt:lpstr>
      <vt:lpstr>Membership Costs</vt:lpstr>
      <vt:lpstr>Total Participation Plan (TPP)</vt:lpstr>
      <vt:lpstr>Student Membership Benefits</vt:lpstr>
      <vt:lpstr>Advisor Membership Benefits</vt:lpstr>
      <vt:lpstr>Membership Recruitment</vt:lpstr>
      <vt:lpstr>Technical Fridays</vt:lpstr>
      <vt:lpstr>Pumpkin Carving/Decorating</vt:lpstr>
      <vt:lpstr>Elevate: SkillsUSA Chapter Officer Development Virtual Conference</vt:lpstr>
      <vt:lpstr>State Fair Contests &amp; Showcases</vt:lpstr>
      <vt:lpstr>Holiday Community Service Project</vt:lpstr>
      <vt:lpstr>Early Bird Membership Benefits</vt:lpstr>
      <vt:lpstr>Pour The IndusTEA</vt:lpstr>
      <vt:lpstr>NCACTE T&amp;I Workshop</vt:lpstr>
      <vt:lpstr>SkillsUSA Week</vt:lpstr>
      <vt:lpstr>Regional Rallies</vt:lpstr>
      <vt:lpstr>Chapter Excellence Program (CEP)</vt:lpstr>
      <vt:lpstr>State Leadership &amp; Skills Conference (SLSC)</vt:lpstr>
      <vt:lpstr>Competitions</vt:lpstr>
      <vt:lpstr>Competitions</vt:lpstr>
      <vt:lpstr>National Week of Service</vt:lpstr>
      <vt:lpstr>National Leadership &amp; Skills Conference (NLSC)</vt:lpstr>
      <vt:lpstr>SkillsUSA Websites</vt:lpstr>
      <vt:lpstr>Monday Memo</vt:lpstr>
      <vt:lpstr>Advisor Best Practices Meeting</vt:lpstr>
      <vt:lpstr>Q&amp;A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Devin Goodman</dc:creator>
  <cp:lastModifiedBy>SkillsUSA North Carolina</cp:lastModifiedBy>
  <cp:revision>28</cp:revision>
  <dcterms:created xsi:type="dcterms:W3CDTF">2023-07-05T15:30:59Z</dcterms:created>
  <dcterms:modified xsi:type="dcterms:W3CDTF">2023-08-29T15:47:55Z</dcterms:modified>
</cp:coreProperties>
</file>