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1" r:id="rId2"/>
    <p:sldId id="310" r:id="rId3"/>
    <p:sldId id="266" r:id="rId4"/>
    <p:sldId id="267" r:id="rId5"/>
    <p:sldId id="408" r:id="rId6"/>
    <p:sldId id="470" r:id="rId7"/>
    <p:sldId id="471" r:id="rId8"/>
    <p:sldId id="492" r:id="rId9"/>
    <p:sldId id="472" r:id="rId10"/>
    <p:sldId id="473" r:id="rId11"/>
    <p:sldId id="477" r:id="rId12"/>
    <p:sldId id="494" r:id="rId13"/>
    <p:sldId id="474" r:id="rId14"/>
    <p:sldId id="478" r:id="rId15"/>
    <p:sldId id="491" r:id="rId16"/>
    <p:sldId id="476" r:id="rId17"/>
    <p:sldId id="479" r:id="rId18"/>
    <p:sldId id="489" r:id="rId19"/>
    <p:sldId id="490" r:id="rId20"/>
    <p:sldId id="480" r:id="rId21"/>
    <p:sldId id="475" r:id="rId22"/>
    <p:sldId id="481" r:id="rId23"/>
    <p:sldId id="483" r:id="rId24"/>
    <p:sldId id="484" r:id="rId25"/>
    <p:sldId id="485" r:id="rId26"/>
    <p:sldId id="486" r:id="rId27"/>
    <p:sldId id="260" r:id="rId28"/>
    <p:sldId id="487" r:id="rId29"/>
    <p:sldId id="488" r:id="rId30"/>
    <p:sldId id="257" r:id="rId31"/>
    <p:sldId id="493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4629"/>
  </p:normalViewPr>
  <p:slideViewPr>
    <p:cSldViewPr snapToGrid="0">
      <p:cViewPr varScale="1">
        <p:scale>
          <a:sx n="68" d="100"/>
          <a:sy n="68" d="100"/>
        </p:scale>
        <p:origin x="9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8A8FF-A63A-461A-A301-48AB01710900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9A5B0-4E72-4148-B53C-63753D566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3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-84" charset="0"/>
              </a:rPr>
              <a:t>Finally the technical COMPONENT.  </a:t>
            </a:r>
          </a:p>
          <a:p>
            <a:endParaRPr lang="en-US" dirty="0">
              <a:latin typeface="Arial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983F8-7F3A-4549-8FD6-92E9CD791E5E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57D071DD-9539-836E-45D8-C4220CCCA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2192" y="-36576"/>
            <a:ext cx="12301728" cy="6986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0075"/>
            <a:ext cx="9144000" cy="51073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9FFB733-7784-AE96-CD69-4CE1F8ECE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415" y="231439"/>
            <a:ext cx="5523169" cy="31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le with a red and blue design&#10;&#10;Description automatically generated">
            <a:extLst>
              <a:ext uri="{FF2B5EF4-FFF2-40B4-BE49-F238E27FC236}">
                <a16:creationId xmlns:a16="http://schemas.microsoft.com/office/drawing/2014/main" id="{1BE47A8A-7E3F-0AA7-F0AC-8332B675B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48" y="-22425"/>
            <a:ext cx="12273023" cy="690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4555" y="3889093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8738887" cy="51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BDA29DA-71D4-D068-ABDA-7291FD69AD8F}"/>
              </a:ext>
            </a:extLst>
          </p:cNvPr>
          <p:cNvSpPr/>
          <p:nvPr userDrawn="1"/>
        </p:nvSpPr>
        <p:spPr>
          <a:xfrm>
            <a:off x="6481824" y="1405243"/>
            <a:ext cx="4114800" cy="516917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39ACA0C6-C8D6-D572-6D47-574088B3D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5011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4"/>
            <a:ext cx="5069711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4"/>
            <a:ext cx="5069710" cy="451020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4F10B2E-D64A-CED3-9C88-48F54BD6A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0045" y="365125"/>
            <a:ext cx="1487473" cy="8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frame with white squares&#10;&#10;Description automatically generated">
            <a:extLst>
              <a:ext uri="{FF2B5EF4-FFF2-40B4-BE49-F238E27FC236}">
                <a16:creationId xmlns:a16="http://schemas.microsoft.com/office/drawing/2014/main" id="{10C4A54C-9A1F-B14E-0117-6B132738D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5" y="-23150"/>
            <a:ext cx="12292314" cy="69144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96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8BA9E34-80C7-16E6-6374-57219D7DF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6529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964859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4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F513CFE-46B6-F5E4-AD58-3ECA0C0E6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76" y="-23150"/>
            <a:ext cx="12280739" cy="6907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33CE4-4F60-AA3D-5551-1F31C54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0C238-F35B-5CA7-FA49-E61F0BD4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09AC2-8192-4771-7DB1-7085F1439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393" y="1849055"/>
            <a:ext cx="8419959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4613F2-5EF4-CDA9-E906-7A1744A626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2850" y="3668713"/>
            <a:ext cx="8420100" cy="97313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2E88D65-4EC8-950A-A55A-FFD21AECD8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2850" y="5440363"/>
            <a:ext cx="8420100" cy="105251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3365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B5F87FE-01AA-9B28-20B1-BB453944D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9118" y="105615"/>
            <a:ext cx="2064271" cy="11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white rectangular frame with a red and blue border&#10;&#10;Description automatically generated">
            <a:extLst>
              <a:ext uri="{FF2B5EF4-FFF2-40B4-BE49-F238E27FC236}">
                <a16:creationId xmlns:a16="http://schemas.microsoft.com/office/drawing/2014/main" id="{672A81F8-A91F-8184-68B2-797EDD861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151" y="-11575"/>
            <a:ext cx="12338613" cy="6940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86136" y="474561"/>
            <a:ext cx="11331616" cy="598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8639-FF27-5846-BFF5-C6B1630282C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ed and blue background with stars&#10;&#10;Description automatically generated">
            <a:extLst>
              <a:ext uri="{FF2B5EF4-FFF2-40B4-BE49-F238E27FC236}">
                <a16:creationId xmlns:a16="http://schemas.microsoft.com/office/drawing/2014/main" id="{A1E0DFBD-7A4C-CBB9-47B1-D73BB8CCC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245" t="393" r="25977" b="-393"/>
          <a:stretch/>
        </p:blipFill>
        <p:spPr>
          <a:xfrm>
            <a:off x="-28576" y="-64008"/>
            <a:ext cx="3786187" cy="6986016"/>
          </a:xfrm>
          <a:prstGeom prst="rect">
            <a:avLst/>
          </a:prstGeom>
        </p:spPr>
      </p:pic>
      <p:pic>
        <p:nvPicPr>
          <p:cNvPr id="7" name="Picture 6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27F0B9D-0027-C5E4-9C8D-368EAF4B4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311" y="3790016"/>
            <a:ext cx="3192411" cy="18356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AE5D26D-6107-4B7F-BA0F-F14C0279A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186" y="598607"/>
            <a:ext cx="2710660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B63E-F8AC-F79B-6824-DCC3CD15C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500" dirty="0"/>
              <a:t>College-Postsecondary Kick-off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7A706-E629-5054-05B0-6C40B2470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SkillsUSA North Carolina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1AADB75F-4F40-00CD-149D-CB253760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296" y="5856523"/>
            <a:ext cx="1961562" cy="91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F134-A6C4-6FA9-ABD1-105E0DAB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Advisor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32340-499C-8EF8-B207-9922E0FF2D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en-US" sz="2400" b="1" dirty="0"/>
              <a:t>National Technical Standards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  Framework Integration Toolkit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  Program of Work Toolkit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  Jump Into STEM!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  Professional Development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/>
              <a:t>  E-courses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F48EC2-59EB-B515-332E-07793AACA9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6394" y="2407802"/>
            <a:ext cx="5472376" cy="30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80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85108-1CA2-978E-AE6A-5ED4E4BC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D4B2-C225-B939-D238-3D0021208B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700" b="1" dirty="0"/>
              <a:t>  Beginning of school – Sat, Sept 30</a:t>
            </a:r>
            <a:r>
              <a:rPr lang="en-US" sz="2700" b="1" baseline="30000" dirty="0"/>
              <a:t>th</a:t>
            </a:r>
            <a:r>
              <a:rPr lang="en-US" sz="2700" b="1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/>
              <a:t>  Chapter will submit info &amp; pics of their activities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/>
              <a:t>  Submissions will be posted to Facebook &amp; Instagram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/>
              <a:t>  All participating chapters will be entered into a drawing to win a FABULOUS prize!</a:t>
            </a:r>
          </a:p>
        </p:txBody>
      </p:sp>
      <p:pic>
        <p:nvPicPr>
          <p:cNvPr id="6" name="Content Placeholder 5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AD93138F-5EA8-B51C-B1A5-554ABF8A33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6394" y="1894082"/>
            <a:ext cx="5430129" cy="4104249"/>
          </a:xfrm>
        </p:spPr>
      </p:pic>
    </p:spTree>
    <p:extLst>
      <p:ext uri="{BB962C8B-B14F-4D97-AF65-F5344CB8AC3E}">
        <p14:creationId xmlns:p14="http://schemas.microsoft.com/office/powerpoint/2010/main" val="74992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AA9C-46C0-8F90-3679-D58AFDA2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Technical Fridays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4606B-2012-555A-52B7-830EFE9880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  Virtual workshops led by Industry Experts to help teachers develop specific technical skills relevant in their career field – from 4-5 p.m.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/>
              <a:t>  </a:t>
            </a:r>
            <a:r>
              <a:rPr lang="en-US" sz="1800" b="1" dirty="0"/>
              <a:t>Sept 15</a:t>
            </a:r>
            <a:r>
              <a:rPr lang="en-US" sz="1800" b="1" baseline="30000" dirty="0"/>
              <a:t>th</a:t>
            </a:r>
            <a:r>
              <a:rPr lang="en-US" sz="1800" b="1" dirty="0"/>
              <a:t> – STEM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  Oct 6</a:t>
            </a:r>
            <a:r>
              <a:rPr lang="en-US" sz="1800" b="1" baseline="30000" dirty="0"/>
              <a:t>th</a:t>
            </a:r>
            <a:r>
              <a:rPr lang="en-US" sz="1800" b="1" dirty="0"/>
              <a:t> – Transportation, Distribution &amp; Logistics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  Oct 20</a:t>
            </a:r>
            <a:r>
              <a:rPr lang="en-US" sz="1800" b="1" baseline="30000" dirty="0"/>
              <a:t>th</a:t>
            </a:r>
            <a:r>
              <a:rPr lang="en-US" sz="1800" b="1" dirty="0"/>
              <a:t> – Education &amp; Training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  Nov 3</a:t>
            </a:r>
            <a:r>
              <a:rPr lang="en-US" sz="1800" b="1" baseline="30000" dirty="0"/>
              <a:t>rd</a:t>
            </a:r>
            <a:r>
              <a:rPr lang="en-US" sz="1800" b="1" dirty="0"/>
              <a:t> – Arts, AV Tech &amp; Communication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  Dec 1</a:t>
            </a:r>
            <a:r>
              <a:rPr lang="en-US" sz="1800" b="1" baseline="30000" dirty="0"/>
              <a:t>st</a:t>
            </a:r>
            <a:r>
              <a:rPr lang="en-US" sz="1800" b="1" dirty="0"/>
              <a:t> – Architecture &amp; Construction</a:t>
            </a:r>
          </a:p>
          <a:p>
            <a:endParaRPr lang="en-US" sz="1800" b="1" dirty="0"/>
          </a:p>
          <a:p>
            <a:endParaRPr lang="en-US" sz="2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13BE39-4E4A-97F7-23AF-FDB704D4C6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4043" y="1519311"/>
            <a:ext cx="3822825" cy="494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6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24ED-C5D4-5CDB-6293-3F897F59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100" dirty="0"/>
              <a:t>Washington Leadership Training Institute (WLTI)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31F5A-FD15-0238-52D5-631962C953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  Sat, Sept 23</a:t>
            </a:r>
            <a:r>
              <a:rPr lang="en-US" b="1" baseline="30000" dirty="0"/>
              <a:t>rd</a:t>
            </a:r>
            <a:r>
              <a:rPr lang="en-US" b="1" dirty="0"/>
              <a:t> – Wed, Sept 27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endParaRPr lang="en-US" sz="800" b="1" dirty="0"/>
          </a:p>
          <a:p>
            <a:r>
              <a:rPr lang="en-US" b="1" dirty="0"/>
              <a:t>  Advanced training for students &amp; advisors on professionalism, communication &amp; leadership skills</a:t>
            </a:r>
          </a:p>
          <a:p>
            <a:endParaRPr lang="en-US" sz="800" b="1" dirty="0"/>
          </a:p>
          <a:p>
            <a:r>
              <a:rPr lang="en-US" b="1" dirty="0"/>
              <a:t>  Activities, such as Congressional Visits, DC Tours, Laying of Wreath @ Tomb of Unknow Soldiers, &amp; Much More </a:t>
            </a:r>
          </a:p>
        </p:txBody>
      </p:sp>
      <p:pic>
        <p:nvPicPr>
          <p:cNvPr id="6" name="Content Placeholder 5" descr="A person sitting in a chair in a room with a tv&#10;&#10;Description automatically generated">
            <a:extLst>
              <a:ext uri="{FF2B5EF4-FFF2-40B4-BE49-F238E27FC236}">
                <a16:creationId xmlns:a16="http://schemas.microsoft.com/office/drawing/2014/main" id="{46E5A9F1-DBFF-3589-A31E-C9AB3CB01D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629495" y="2157874"/>
            <a:ext cx="4883390" cy="3662542"/>
          </a:xfrm>
        </p:spPr>
      </p:pic>
    </p:spTree>
    <p:extLst>
      <p:ext uri="{BB962C8B-B14F-4D97-AF65-F5344CB8AC3E}">
        <p14:creationId xmlns:p14="http://schemas.microsoft.com/office/powerpoint/2010/main" val="339018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EBD8-4034-118F-2453-B4FCB22C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Pumpkin Carving/Decorating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4D40-A8CE-8068-4F9A-17C38B27E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dirty="0"/>
              <a:t>  </a:t>
            </a:r>
            <a:r>
              <a:rPr lang="en-US" sz="3000" b="1" dirty="0"/>
              <a:t>Sun, Oct 1</a:t>
            </a:r>
            <a:r>
              <a:rPr lang="en-US" sz="3000" b="1" baseline="30000" dirty="0"/>
              <a:t>st</a:t>
            </a:r>
            <a:r>
              <a:rPr lang="en-US" sz="3000" b="1" dirty="0"/>
              <a:t> – Tues, Oct 31</a:t>
            </a:r>
            <a:r>
              <a:rPr lang="en-US" sz="3000" b="1" baseline="30000" dirty="0"/>
              <a:t>st</a:t>
            </a:r>
            <a:r>
              <a:rPr lang="en-US" sz="3000" b="1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n-US" sz="3000" b="1" dirty="0"/>
              <a:t>Chapters will carve &amp;/or decorate their pumpkin to represent their favorite CTE area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</a:t>
            </a:r>
            <a:r>
              <a:rPr lang="en-US" sz="3000" b="1" dirty="0"/>
              <a:t>Submit 2 photos, 1 illustrating the process &amp; 1 the end results that we will post to FB &amp; Instagram                                     (If you do more than 1, have a local contest to decide the 1 to enter, but send us all the pics!)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The winning design will win a </a:t>
            </a:r>
            <a:r>
              <a:rPr lang="en-US" sz="3000" b="1" dirty="0"/>
              <a:t>FABULOUS prize!</a:t>
            </a:r>
          </a:p>
          <a:p>
            <a:endParaRPr lang="en-US" sz="800" b="1" dirty="0"/>
          </a:p>
          <a:p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8C1F5E-15B8-D5E6-863B-CAFFEA019B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0117" y="1477351"/>
            <a:ext cx="3967089" cy="50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6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5CC2-380A-ED40-C26A-27355D8B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Elevate: SkillsUSA Chapter Officer Development Virtual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0102-79E1-BD06-2F88-759220B039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Wed, Oct 11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11:00am – 4:30pm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$10 per participant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At least 1 advisor per officer team is required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Interactive experience for local officer teams focusing on building successful chapters by equipping officers with skills to lead/serve local members     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8A21F6-D540-1B49-63E4-06E535A3E3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4529" y="2363372"/>
            <a:ext cx="544424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69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3ECE-208D-7F09-90AF-60CEDCA5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dirty="0"/>
              <a:t>State Fair Contests &amp; Showcases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196C-3635-0271-4282-60FBCBE83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b="1" dirty="0"/>
              <a:t>Mon, Oct 16</a:t>
            </a:r>
            <a:r>
              <a:rPr lang="en-US" b="1" baseline="30000" dirty="0"/>
              <a:t>th</a:t>
            </a:r>
            <a:r>
              <a:rPr lang="en-US" b="1" dirty="0"/>
              <a:t> – 69</a:t>
            </a:r>
            <a:r>
              <a:rPr lang="en-US" b="1" baseline="30000" dirty="0"/>
              <a:t>th</a:t>
            </a:r>
            <a:r>
              <a:rPr lang="en-US" b="1" dirty="0"/>
              <a:t> Annual Apprentice Masonry Contest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Wed, Oct 18</a:t>
            </a:r>
            <a:r>
              <a:rPr lang="en-US" b="1" baseline="30000" dirty="0"/>
              <a:t>th</a:t>
            </a:r>
            <a:r>
              <a:rPr lang="en-US" b="1" dirty="0"/>
              <a:t> – 39</a:t>
            </a:r>
            <a:r>
              <a:rPr lang="en-US" b="1" baseline="30000" dirty="0"/>
              <a:t>th</a:t>
            </a:r>
            <a:r>
              <a:rPr lang="en-US" b="1" dirty="0"/>
              <a:t> Annual Apprentice Electrical Contest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Thurs, Oct 19</a:t>
            </a:r>
            <a:r>
              <a:rPr lang="en-US" b="1" baseline="30000" dirty="0"/>
              <a:t>th</a:t>
            </a:r>
            <a:r>
              <a:rPr lang="en-US" b="1" dirty="0"/>
              <a:t> – 38</a:t>
            </a:r>
            <a:r>
              <a:rPr lang="en-US" b="1" baseline="30000" dirty="0"/>
              <a:t>th</a:t>
            </a:r>
            <a:r>
              <a:rPr lang="en-US" b="1" dirty="0"/>
              <a:t> Annual Pre-Apprentice Carpentry Contest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Fri, Oct 20</a:t>
            </a:r>
            <a:r>
              <a:rPr lang="en-US" b="1" baseline="30000" dirty="0"/>
              <a:t>th</a:t>
            </a:r>
            <a:r>
              <a:rPr lang="en-US" b="1" dirty="0"/>
              <a:t> – 37</a:t>
            </a:r>
            <a:r>
              <a:rPr lang="en-US" b="1" baseline="30000" dirty="0"/>
              <a:t>th</a:t>
            </a:r>
            <a:r>
              <a:rPr lang="en-US" b="1" dirty="0"/>
              <a:t> Annual Apprentice Plumbing Contest &amp; 19</a:t>
            </a:r>
            <a:r>
              <a:rPr lang="en-US" b="1" baseline="30000" dirty="0"/>
              <a:t>th</a:t>
            </a:r>
            <a:r>
              <a:rPr lang="en-US" b="1" dirty="0"/>
              <a:t> Annual Apprentice HVAC-R Contest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Sat, Oct 21</a:t>
            </a:r>
            <a:r>
              <a:rPr lang="en-US" b="1" baseline="30000" dirty="0"/>
              <a:t>st</a:t>
            </a:r>
            <a:r>
              <a:rPr lang="en-US" b="1" dirty="0"/>
              <a:t> – 9</a:t>
            </a:r>
            <a:r>
              <a:rPr lang="en-US" b="1" baseline="30000" dirty="0"/>
              <a:t>th</a:t>
            </a:r>
            <a:r>
              <a:rPr lang="en-US" b="1" dirty="0"/>
              <a:t> Annual Cosmetology Contest</a:t>
            </a:r>
          </a:p>
        </p:txBody>
      </p:sp>
      <p:pic>
        <p:nvPicPr>
          <p:cNvPr id="12" name="Content Placeholder 11" descr="A person getting her face painted&#10;&#10;Description automatically generated">
            <a:extLst>
              <a:ext uri="{FF2B5EF4-FFF2-40B4-BE49-F238E27FC236}">
                <a16:creationId xmlns:a16="http://schemas.microsoft.com/office/drawing/2014/main" id="{2039D57D-3665-947B-A951-C544D08E7C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4530" y="1666754"/>
            <a:ext cx="5401993" cy="4088203"/>
          </a:xfrm>
        </p:spPr>
      </p:pic>
    </p:spTree>
    <p:extLst>
      <p:ext uri="{BB962C8B-B14F-4D97-AF65-F5344CB8AC3E}">
        <p14:creationId xmlns:p14="http://schemas.microsoft.com/office/powerpoint/2010/main" val="63341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29D5F-24C5-7B68-B8EF-39D6E348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Holiday Community Service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02484-4A2A-F711-36D3-0C6F821DC5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en-US" b="1" dirty="0"/>
              <a:t>Wed, Nov 1</a:t>
            </a:r>
            <a:r>
              <a:rPr lang="en-US" b="1" baseline="30000" dirty="0"/>
              <a:t>st</a:t>
            </a:r>
            <a:r>
              <a:rPr lang="en-US" b="1" dirty="0"/>
              <a:t> – Mon, Jan 1</a:t>
            </a:r>
            <a:r>
              <a:rPr lang="en-US" b="1" baseline="30000" dirty="0"/>
              <a:t>st</a:t>
            </a:r>
            <a:r>
              <a:rPr lang="en-US" b="1" dirty="0"/>
              <a:t>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Chapter will submit info &amp; pics of their activities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Submissions will be posted to Facebook &amp; Instagram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All participating chapters will be entered into a drawing to win a FABULOUS prize!</a:t>
            </a:r>
          </a:p>
        </p:txBody>
      </p:sp>
      <p:pic>
        <p:nvPicPr>
          <p:cNvPr id="10" name="Content Placeholder 9" descr="A christmas tree with lights&#10;&#10;Description automatically generated">
            <a:extLst>
              <a:ext uri="{FF2B5EF4-FFF2-40B4-BE49-F238E27FC236}">
                <a16:creationId xmlns:a16="http://schemas.microsoft.com/office/drawing/2014/main" id="{F2E4D4B7-FB08-DED3-2841-9B1C7C05AD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91760" y="2104170"/>
            <a:ext cx="4965894" cy="3796186"/>
          </a:xfrm>
        </p:spPr>
      </p:pic>
    </p:spTree>
    <p:extLst>
      <p:ext uri="{BB962C8B-B14F-4D97-AF65-F5344CB8AC3E}">
        <p14:creationId xmlns:p14="http://schemas.microsoft.com/office/powerpoint/2010/main" val="3121733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13D2-AD5A-8989-97B8-82E45FA0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Early Bird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E9A45-FFC9-99DE-C98E-3D9E5F73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</a:t>
            </a:r>
            <a:r>
              <a:rPr lang="en-US" b="1" dirty="0"/>
              <a:t>Wed, Nov 15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Register/Join 15 student members &amp; 1 professional member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Get a FREE SkillsUSA NC polo from us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  Get a FREE resource from SkillsUSA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DF1C7C-B235-0FEC-BCB6-68032BAE47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1974" y="1519311"/>
            <a:ext cx="4974211" cy="49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7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13D2-AD5A-8989-97B8-82E45FA0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Pour The </a:t>
            </a:r>
            <a:r>
              <a:rPr lang="en-US" sz="4100" dirty="0" err="1"/>
              <a:t>IndusTEA</a:t>
            </a: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E9A45-FFC9-99DE-C98E-3D9E5F73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 </a:t>
            </a:r>
            <a:r>
              <a:rPr lang="en-US" b="1" dirty="0"/>
              <a:t>Wed, Nov 15</a:t>
            </a:r>
            <a:r>
              <a:rPr lang="en-US" b="1" baseline="30000" dirty="0"/>
              <a:t>th</a:t>
            </a:r>
            <a:r>
              <a:rPr lang="en-US" b="1" dirty="0"/>
              <a:t> from 2:00 – 3:30 (Virtual)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Industry panel discussion for each career cluster that SkillsUSA covers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FREE – (as far as we know)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E1A05F-9C94-85E0-6A96-2F22F4949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49580" y="1666754"/>
            <a:ext cx="5340673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8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12BB-5545-F5D1-8038-8308DBD7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SkillsUSA?</a:t>
            </a:r>
          </a:p>
        </p:txBody>
      </p:sp>
      <p:pic>
        <p:nvPicPr>
          <p:cNvPr id="6" name="Why SkillsUSA  (College Postsecondary)">
            <a:hlinkClick r:id="" action="ppaction://media"/>
            <a:extLst>
              <a:ext uri="{FF2B5EF4-FFF2-40B4-BE49-F238E27FC236}">
                <a16:creationId xmlns:a16="http://schemas.microsoft.com/office/drawing/2014/main" id="{420A72FE-AC9C-9E32-7796-F2687D1440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75" y="1448972"/>
            <a:ext cx="8975188" cy="5043903"/>
          </a:xfrm>
        </p:spPr>
      </p:pic>
    </p:spTree>
    <p:extLst>
      <p:ext uri="{BB962C8B-B14F-4D97-AF65-F5344CB8AC3E}">
        <p14:creationId xmlns:p14="http://schemas.microsoft.com/office/powerpoint/2010/main" val="148169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9601-0D28-2715-D14F-793CAA4A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NCACTE T&amp;I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88F41-AF77-9717-800E-588D2600F2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 </a:t>
            </a:r>
            <a:r>
              <a:rPr lang="en-US" b="1" dirty="0"/>
              <a:t>Fri, Nov 17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</a:p>
          <a:p>
            <a:endParaRPr lang="en-US" sz="800" b="1" dirty="0"/>
          </a:p>
          <a:p>
            <a:r>
              <a:rPr lang="en-US" b="1" dirty="0"/>
              <a:t>  Morehead City</a:t>
            </a:r>
          </a:p>
          <a:p>
            <a:endParaRPr lang="en-US" sz="800" b="1" dirty="0"/>
          </a:p>
          <a:p>
            <a:r>
              <a:rPr lang="en-US" b="1" dirty="0"/>
              <a:t>  All day workshop discussing benefits, championships, framework, program of work, chapter excellence program, resources &amp; much, much more!</a:t>
            </a:r>
          </a:p>
          <a:p>
            <a:endParaRPr lang="en-US" sz="800" b="1" dirty="0"/>
          </a:p>
          <a:p>
            <a:r>
              <a:rPr lang="en-US" b="1" dirty="0"/>
              <a:t>  Cost determined by NCACTE </a:t>
            </a:r>
          </a:p>
        </p:txBody>
      </p:sp>
      <p:pic>
        <p:nvPicPr>
          <p:cNvPr id="6" name="Content Placeholder 5" descr="A group of people sitting at desks&#10;&#10;Description automatically generated">
            <a:extLst>
              <a:ext uri="{FF2B5EF4-FFF2-40B4-BE49-F238E27FC236}">
                <a16:creationId xmlns:a16="http://schemas.microsoft.com/office/drawing/2014/main" id="{D0759D0D-992D-BA88-4052-8E76DA0F7B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4453" y="2380216"/>
            <a:ext cx="5422070" cy="3049914"/>
          </a:xfrm>
        </p:spPr>
      </p:pic>
    </p:spTree>
    <p:extLst>
      <p:ext uri="{BB962C8B-B14F-4D97-AF65-F5344CB8AC3E}">
        <p14:creationId xmlns:p14="http://schemas.microsoft.com/office/powerpoint/2010/main" val="249190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C0F6-F085-DE36-2584-9F678CCE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900" dirty="0"/>
              <a:t>State Leadership Workshop (SLW)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F1B3-4ABA-745D-03D8-3505E9CF81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700" b="1" dirty="0"/>
              <a:t>  End of January – Beginning of February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TBD</a:t>
            </a:r>
            <a:endParaRPr lang="en-US" sz="27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9:00am – 3:00pm</a:t>
            </a:r>
            <a:endParaRPr lang="en-US" sz="27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700" b="1" dirty="0"/>
              <a:t>  $25 (includes lunch)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700" b="1" dirty="0"/>
              <a:t>  For Advisors &amp; Students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700" b="1" dirty="0"/>
              <a:t>  Framework, Program of Work, Chapter Excellence Program, much, much more</a:t>
            </a:r>
          </a:p>
        </p:txBody>
      </p:sp>
      <p:pic>
        <p:nvPicPr>
          <p:cNvPr id="10" name="Content Placeholder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9B6EE3A-2898-7623-430A-4343D956B9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4453" y="2438243"/>
            <a:ext cx="5436137" cy="3057827"/>
          </a:xfrm>
        </p:spPr>
      </p:pic>
    </p:spTree>
    <p:extLst>
      <p:ext uri="{BB962C8B-B14F-4D97-AF65-F5344CB8AC3E}">
        <p14:creationId xmlns:p14="http://schemas.microsoft.com/office/powerpoint/2010/main" val="3390762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A450-DAE1-17B8-58C6-82DE4581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SkillsUSA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FF58D-5D5D-4B24-680D-A0FF01F0F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 </a:t>
            </a:r>
            <a:r>
              <a:rPr lang="en-US" b="1" dirty="0"/>
              <a:t>Mon, Feb 5</a:t>
            </a:r>
            <a:r>
              <a:rPr lang="en-US" b="1" baseline="30000" dirty="0"/>
              <a:t>th</a:t>
            </a:r>
            <a:r>
              <a:rPr lang="en-US" b="1" dirty="0"/>
              <a:t>                Recognition Day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Tues, Feb 6</a:t>
            </a:r>
            <a:r>
              <a:rPr lang="en-US" b="1" baseline="30000" dirty="0"/>
              <a:t>th</a:t>
            </a:r>
            <a:r>
              <a:rPr lang="en-US" b="1" dirty="0"/>
              <a:t>                             Give Back Day</a:t>
            </a: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Wed, Feb 7</a:t>
            </a:r>
            <a:r>
              <a:rPr lang="en-US" b="1" baseline="30000" dirty="0"/>
              <a:t>th</a:t>
            </a:r>
            <a:r>
              <a:rPr lang="en-US" b="1" dirty="0"/>
              <a:t>                         Partner Day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Thurs, Feb 8</a:t>
            </a:r>
            <a:r>
              <a:rPr lang="en-US" b="1" baseline="30000" dirty="0"/>
              <a:t>th</a:t>
            </a:r>
            <a:r>
              <a:rPr lang="en-US" b="1" dirty="0"/>
              <a:t>                  Advocacy Day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Fri, Feb 9</a:t>
            </a:r>
            <a:r>
              <a:rPr lang="en-US" b="1" baseline="30000" dirty="0"/>
              <a:t>th</a:t>
            </a:r>
            <a:r>
              <a:rPr lang="en-US" b="1" dirty="0"/>
              <a:t>                       SkillsUSA Day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Send us pics to promote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EEFB3E-5BD2-E6B2-D098-F64B6E75A8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6395" y="1917822"/>
            <a:ext cx="5472332" cy="409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62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E9D2-55B2-CF59-2AE2-FE8E0E14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400" dirty="0"/>
              <a:t>State Leadership &amp; Skills Conference (SLSC)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918D2-8C81-70E8-EDE5-9B3075B65F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Wed, Apr 24</a:t>
            </a:r>
            <a:r>
              <a:rPr lang="en-US" b="1" baseline="30000" dirty="0"/>
              <a:t>th</a:t>
            </a:r>
            <a:r>
              <a:rPr lang="en-US" b="1" dirty="0"/>
              <a:t>               (With a few Exceptions)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Greensboro Coliseum &amp; </a:t>
            </a:r>
            <a:r>
              <a:rPr lang="en-US" b="1" dirty="0" err="1"/>
              <a:t>Koury</a:t>
            </a:r>
            <a:r>
              <a:rPr lang="en-US" b="1" dirty="0"/>
              <a:t> Convention Center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$60 registration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600" b="1" dirty="0"/>
              <a:t>  Food &amp; Hotel not included    (Also, think about transportation cost, if any)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2AAE6A-ACD0-16AE-1392-0092C2E708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99446" y="2391507"/>
            <a:ext cx="5452012" cy="30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06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23C8-C005-0FBC-C3AE-71BE264D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100" dirty="0"/>
              <a:t>SkillsUSA National Signing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A0B14-C39E-3A19-4F2C-4760927F45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 </a:t>
            </a:r>
            <a:r>
              <a:rPr lang="en-US" b="1" dirty="0"/>
              <a:t>Thurs, May 2</a:t>
            </a:r>
            <a:r>
              <a:rPr lang="en-US" b="1" baseline="30000" dirty="0"/>
              <a:t>nd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Celebrate students who are the workforce in any of the skilled trades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 Send us pics to promote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7F4518-40AC-A1B1-4B57-5D1B1B6605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2313" y="1666754"/>
            <a:ext cx="5413646" cy="28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5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C1ED5-D676-19AE-627B-E56ECB073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National Week of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3441-152D-EDB9-E2B8-11BC7C5315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700" dirty="0"/>
              <a:t>  </a:t>
            </a:r>
            <a:r>
              <a:rPr lang="en-US" sz="2700" b="1" dirty="0"/>
              <a:t>Sun, May 5</a:t>
            </a:r>
            <a:r>
              <a:rPr lang="en-US" sz="2700" b="1" baseline="30000" dirty="0"/>
              <a:t>th</a:t>
            </a:r>
            <a:r>
              <a:rPr lang="en-US" sz="2700" b="1" dirty="0"/>
              <a:t> – Sat, May 11</a:t>
            </a:r>
            <a:r>
              <a:rPr lang="en-US" sz="2700" b="1" baseline="30000" dirty="0"/>
              <a:t>th</a:t>
            </a:r>
            <a:r>
              <a:rPr lang="en-US" sz="2700" b="1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/>
              <a:t>  SkillsUSA asks all chapters to conduct and promote a community service project as part of their annual program of work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700" b="1" dirty="0"/>
              <a:t>  Send us pics to share on Social Media!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E5ED38-DEED-7174-6D0B-A72F236A3F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0188" y="2391508"/>
            <a:ext cx="5450526" cy="30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1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05F87-C8EF-420A-325F-04D19781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National Leadership &amp; Skills Conference (NLSC)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74B3-12DE-CB19-947B-0E86E217D7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700" dirty="0"/>
              <a:t>  </a:t>
            </a:r>
            <a:r>
              <a:rPr lang="en-US" sz="2600" b="1" dirty="0"/>
              <a:t>Pre-conference                Sat, Jun 22</a:t>
            </a:r>
            <a:r>
              <a:rPr lang="en-US" sz="2600" b="1" baseline="30000" dirty="0"/>
              <a:t>nd</a:t>
            </a:r>
            <a:r>
              <a:rPr lang="en-US" sz="2600" b="1" dirty="0"/>
              <a:t> – Mon, Jun 24</a:t>
            </a:r>
            <a:r>
              <a:rPr lang="en-US" sz="2600" b="1" baseline="30000" dirty="0"/>
              <a:t>th</a:t>
            </a:r>
            <a:r>
              <a:rPr lang="en-US" sz="2600" b="1" dirty="0"/>
              <a:t>                            </a:t>
            </a:r>
            <a:r>
              <a:rPr lang="en-US" b="1" dirty="0"/>
              <a:t>(Engage &amp; Activate - $165)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</a:t>
            </a:r>
            <a:r>
              <a:rPr lang="en-US" sz="2600" b="1" dirty="0"/>
              <a:t>Conference                     Mon, Jun 24</a:t>
            </a:r>
            <a:r>
              <a:rPr lang="en-US" sz="2600" b="1" baseline="30000" dirty="0"/>
              <a:t>th</a:t>
            </a:r>
            <a:r>
              <a:rPr lang="en-US" sz="2600" b="1" dirty="0"/>
              <a:t> – Fri, Jun 28</a:t>
            </a:r>
            <a:r>
              <a:rPr lang="en-US" sz="2600" b="1" baseline="30000" dirty="0"/>
              <a:t>th</a:t>
            </a:r>
            <a:r>
              <a:rPr lang="en-US" sz="2600" b="1" dirty="0"/>
              <a:t> ($300 per person)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  </a:t>
            </a:r>
            <a:r>
              <a:rPr lang="en-US" sz="2600" b="1" dirty="0"/>
              <a:t>Food/Hotel/Transportation costs are additional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endParaRPr lang="en-US" b="1" dirty="0"/>
          </a:p>
        </p:txBody>
      </p:sp>
      <p:pic>
        <p:nvPicPr>
          <p:cNvPr id="6" name="Content Placeholder 5" descr="A person in a uniform&#10;&#10;Description automatically generated">
            <a:extLst>
              <a:ext uri="{FF2B5EF4-FFF2-40B4-BE49-F238E27FC236}">
                <a16:creationId xmlns:a16="http://schemas.microsoft.com/office/drawing/2014/main" id="{1EB7B17F-E87F-D65E-01B2-FE2928BBBC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552082" y="2577847"/>
            <a:ext cx="5000952" cy="2827607"/>
          </a:xfrm>
        </p:spPr>
      </p:pic>
    </p:spTree>
    <p:extLst>
      <p:ext uri="{BB962C8B-B14F-4D97-AF65-F5344CB8AC3E}">
        <p14:creationId xmlns:p14="http://schemas.microsoft.com/office/powerpoint/2010/main" val="1887665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184B-9657-15CD-53B9-63A444EA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SkillsUSA Websites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EFD89-25CE-5B11-5E16-ADBDAF0EA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Skillsusanc.org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88BC6-829B-9D5E-E77D-BA54C1235F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  About us – resources &amp; Monday Memo  </a:t>
            </a:r>
          </a:p>
          <a:p>
            <a:endParaRPr lang="en-US" sz="800" b="1" dirty="0"/>
          </a:p>
          <a:p>
            <a:r>
              <a:rPr lang="en-US" b="1" dirty="0"/>
              <a:t>  Events – everything we have going on</a:t>
            </a:r>
          </a:p>
          <a:p>
            <a:endParaRPr lang="en-US" sz="800" b="1" dirty="0"/>
          </a:p>
          <a:p>
            <a:r>
              <a:rPr lang="en-US" b="1" dirty="0"/>
              <a:t>  Competitions – Regionals &amp; State Conf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C7E7F-BA43-6555-FDBA-FA8558899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Skillsusa.org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A1917-D15D-7516-E010-F1BB048321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</a:t>
            </a:r>
            <a:r>
              <a:rPr lang="en-US" b="1" dirty="0"/>
              <a:t>Who we are – back story </a:t>
            </a:r>
          </a:p>
          <a:p>
            <a:endParaRPr lang="en-US" sz="800" b="1" dirty="0"/>
          </a:p>
          <a:p>
            <a:r>
              <a:rPr lang="en-US" b="1" dirty="0"/>
              <a:t>  Events – everything going on</a:t>
            </a:r>
          </a:p>
          <a:p>
            <a:endParaRPr lang="en-US" sz="800" b="1" dirty="0"/>
          </a:p>
          <a:p>
            <a:r>
              <a:rPr lang="en-US" b="1" dirty="0"/>
              <a:t>  Competitions – State/Local, NLSC &amp; World</a:t>
            </a:r>
          </a:p>
          <a:p>
            <a:endParaRPr lang="en-US" sz="800" b="1" dirty="0"/>
          </a:p>
          <a:p>
            <a:r>
              <a:rPr lang="en-US" b="1" dirty="0"/>
              <a:t>  Programs – chapters &amp; career readiness</a:t>
            </a:r>
          </a:p>
          <a:p>
            <a:endParaRPr lang="en-US" sz="800" b="1" dirty="0"/>
          </a:p>
          <a:p>
            <a:r>
              <a:rPr lang="en-US" b="1" dirty="0"/>
              <a:t>  Join – membership &amp; conf reg housed here</a:t>
            </a:r>
          </a:p>
        </p:txBody>
      </p:sp>
    </p:spTree>
    <p:extLst>
      <p:ext uri="{BB962C8B-B14F-4D97-AF65-F5344CB8AC3E}">
        <p14:creationId xmlns:p14="http://schemas.microsoft.com/office/powerpoint/2010/main" val="367141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6433-4674-E0D3-A04F-DF886569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Monday Memo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59E0E-E63A-C961-6197-2F590CD428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/>
              <a:t>  skillsusanc.org/</a:t>
            </a:r>
            <a:r>
              <a:rPr lang="en-US" sz="2400" b="1" dirty="0" err="1"/>
              <a:t>mondaymemo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/>
              <a:t>  Weekly update of things happening with SkillsUSA NC &amp; with SkillsUSA</a:t>
            </a: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500" b="1" dirty="0"/>
              <a:t>  (If you are watching this later, the QR code may be expired, but the link above will still work)</a:t>
            </a:r>
          </a:p>
        </p:txBody>
      </p:sp>
      <p:pic>
        <p:nvPicPr>
          <p:cNvPr id="6" name="Content Placeholder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5EAC274-F7AA-1BE2-64F0-79A936637C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1391" y="1583898"/>
            <a:ext cx="5308861" cy="4768948"/>
          </a:xfrm>
        </p:spPr>
      </p:pic>
    </p:spTree>
    <p:extLst>
      <p:ext uri="{BB962C8B-B14F-4D97-AF65-F5344CB8AC3E}">
        <p14:creationId xmlns:p14="http://schemas.microsoft.com/office/powerpoint/2010/main" val="3704855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A8B1-496C-2539-2D23-A780D597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Wil van der </a:t>
            </a:r>
            <a:r>
              <a:rPr lang="en-US" sz="4400" dirty="0" err="1"/>
              <a:t>Meulen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CEE3-1220-8FDC-D7D1-146B8BE570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Postsecondary Support Director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</a:t>
            </a:r>
            <a:r>
              <a:rPr lang="en-US" sz="2700" b="1" dirty="0"/>
              <a:t>https://bit.ly/wilskillsusanc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52C702-8E56-1C0B-8DFB-ED75CE4A73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2327" y="1499492"/>
            <a:ext cx="5365132" cy="4957644"/>
          </a:xfrm>
        </p:spPr>
      </p:pic>
    </p:spTree>
    <p:extLst>
      <p:ext uri="{BB962C8B-B14F-4D97-AF65-F5344CB8AC3E}">
        <p14:creationId xmlns:p14="http://schemas.microsoft.com/office/powerpoint/2010/main" val="422488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D1BD-ADC6-F95E-8DAE-0CF4777E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SkillsUSA?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E211-CFDB-7CAA-A43C-39F5BF484D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Career Technical Student Organization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Trade &amp; Industry (&amp; much, much more)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i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Middle/High School &amp; Postsecondary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Chapter Model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9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Student Leadership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Engaging Activities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en-US" sz="1100" b="1" dirty="0">
              <a:solidFill>
                <a:srgbClr val="002060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</a:rPr>
              <a:t>  Career Readiness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16CFDA-A404-C8B5-3F31-2AF125F5F4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74523" y="1523508"/>
            <a:ext cx="3798277" cy="493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3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15AA-8724-0A2B-FC48-B8F25516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6981F-206F-6EDE-FEB2-D30246C1D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What questions are there?</a:t>
            </a:r>
          </a:p>
        </p:txBody>
      </p:sp>
    </p:spTree>
    <p:extLst>
      <p:ext uri="{BB962C8B-B14F-4D97-AF65-F5344CB8AC3E}">
        <p14:creationId xmlns:p14="http://schemas.microsoft.com/office/powerpoint/2010/main" val="1451817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D5EF-05D1-3453-F246-564C5ACE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E7F31-3FC4-C3A9-2476-2C573A690E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menti.com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89583022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(If viewing this later, the above code may be inactive, but the QR code should still work</a:t>
            </a:r>
          </a:p>
        </p:txBody>
      </p:sp>
      <p:pic>
        <p:nvPicPr>
          <p:cNvPr id="6" name="Content Placeholder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D1E46BD-1813-9DC2-BBE8-D01D82F56F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2326" y="1499492"/>
            <a:ext cx="5472332" cy="4957644"/>
          </a:xfrm>
        </p:spPr>
      </p:pic>
    </p:spTree>
    <p:extLst>
      <p:ext uri="{BB962C8B-B14F-4D97-AF65-F5344CB8AC3E}">
        <p14:creationId xmlns:p14="http://schemas.microsoft.com/office/powerpoint/2010/main" val="1953542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7F5C9-BA37-E1F3-0767-384313A72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3" y="492369"/>
            <a:ext cx="7971692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B1D8F-1778-927E-99F5-3A96087C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8EF5-78CB-A421-3EA2-B9462729DA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Futura Condensed"/>
              </a:rPr>
              <a:t>  Start with a number that is comfortable to handle</a:t>
            </a:r>
            <a:endParaRPr lang="en-US" sz="2800" b="1" dirty="0">
              <a:solidFill>
                <a:srgbClr val="002060"/>
              </a:solidFill>
              <a:latin typeface="Futura Condensed"/>
            </a:endParaRPr>
          </a:p>
          <a:p>
            <a:pPr lvl="0"/>
            <a:endParaRPr lang="en-US" sz="800" b="1" dirty="0">
              <a:solidFill>
                <a:srgbClr val="002060"/>
              </a:solidFill>
              <a:latin typeface="Futura Condensed"/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  <a:latin typeface="Futura Condensed"/>
              </a:rPr>
              <a:t>  Interest meeting</a:t>
            </a:r>
          </a:p>
          <a:p>
            <a:pPr lvl="0"/>
            <a:endParaRPr lang="en-US" sz="800" b="1" dirty="0">
              <a:solidFill>
                <a:srgbClr val="002060"/>
              </a:solidFill>
              <a:latin typeface="Futura Condensed"/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  <a:latin typeface="Futura Condensed"/>
              </a:rPr>
              <a:t>  Full fledge recruitment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E852EE-EF2E-58EA-4407-2FCD05250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0462" y="1491175"/>
            <a:ext cx="5416061" cy="50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58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PWT Framework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98" y="380471"/>
            <a:ext cx="11366696" cy="614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122263"/>
              </p:ext>
            </p:extLst>
          </p:nvPr>
        </p:nvGraphicFramePr>
        <p:xfrm>
          <a:off x="436099" y="426455"/>
          <a:ext cx="11437034" cy="6023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5087261" imgH="11658317" progId="Acrobat.Document.DC">
                  <p:embed/>
                </p:oleObj>
              </mc:Choice>
              <mc:Fallback>
                <p:oleObj name="Acrobat Document" r:id="rId2" imgW="15087261" imgH="11658317" progId="Acrobat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6099" y="426455"/>
                        <a:ext cx="11437034" cy="6023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50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75B0-E6D7-377F-5FE2-5C39FE44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Membership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2082A-6F60-3B7E-453C-1E3BFD5BF0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  Chapter…..$0 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  Students…$14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2060"/>
                </a:solidFill>
              </a:rPr>
              <a:t>  Advisors…$26</a:t>
            </a: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Ø"/>
            </a:pPr>
            <a:endParaRPr lang="en-US" sz="8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2060"/>
                </a:solidFill>
              </a:rPr>
              <a:t>  Total Participation Plan (TPP)</a:t>
            </a:r>
            <a:endParaRPr lang="en-US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  <a:buClr>
                <a:srgbClr val="CC0A25"/>
              </a:buClr>
              <a:buSzPct val="100000"/>
              <a:buFont typeface="Courier New" panose="02070309020205020404" pitchFamily="49" charset="0"/>
              <a:buChar char="o"/>
            </a:pPr>
            <a:endParaRPr lang="en-US" sz="2800" b="1" dirty="0">
              <a:solidFill>
                <a:srgbClr val="C00000"/>
              </a:solidFill>
              <a:latin typeface="Futura Condensed"/>
              <a:cs typeface="Futura Condensed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9C1A1A-9659-B83A-15DE-CC0987B194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8819" y="1477108"/>
            <a:ext cx="3862116" cy="501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1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2D5F0-207A-FCA5-CB0E-817F1CFA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300" dirty="0"/>
              <a:t>Total Participation Plan (TPP)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6E6CB-D85D-9CF9-54BA-C855F0D3F5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 </a:t>
            </a:r>
            <a:r>
              <a:rPr lang="en-US" b="1" dirty="0"/>
              <a:t>Involve all students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Lower membership cost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Educational Resources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8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/>
              <a:t>  Pay with Perkins Funding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2A0195-78CE-0572-38B1-FA18E41E46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8522" y="1666754"/>
            <a:ext cx="5427004" cy="30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0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8010-98FD-12F6-DE42-0846F14E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300" dirty="0"/>
              <a:t>Student Membership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C55F-6057-A253-C6FC-ECA083D104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Conferences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Scholarships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SkillsUSA Framework        E-Modules (</a:t>
            </a:r>
            <a:r>
              <a:rPr lang="en-US" b="1" dirty="0">
                <a:solidFill>
                  <a:srgbClr val="FF0000"/>
                </a:solidFill>
              </a:rPr>
              <a:t>NEW</a:t>
            </a:r>
            <a:r>
              <a:rPr lang="en-US" b="1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Leadership Growth / Professional Development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B&amp;I Connections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8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  Industry Recognized Credential Opportunities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29E4A5-3091-6138-E31F-71B4EF5AF3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3977" y="1666754"/>
            <a:ext cx="5418477" cy="45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93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1147</Words>
  <Application>Microsoft Office PowerPoint</Application>
  <PresentationFormat>Widescreen</PresentationFormat>
  <Paragraphs>234</Paragraphs>
  <Slides>32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Black</vt:lpstr>
      <vt:lpstr>Arial Narrow</vt:lpstr>
      <vt:lpstr>Calibri</vt:lpstr>
      <vt:lpstr>Calibri Light</vt:lpstr>
      <vt:lpstr>Courier New</vt:lpstr>
      <vt:lpstr>Futura Condensed</vt:lpstr>
      <vt:lpstr>Wingdings</vt:lpstr>
      <vt:lpstr>Office Theme</vt:lpstr>
      <vt:lpstr>Acrobat Document</vt:lpstr>
      <vt:lpstr>College-Postsecondary Kick-off Meeting</vt:lpstr>
      <vt:lpstr>Why SkillsUSA?</vt:lpstr>
      <vt:lpstr>What is SkillsUSA?</vt:lpstr>
      <vt:lpstr>Membership Recruitment</vt:lpstr>
      <vt:lpstr>PowerPoint Presentation</vt:lpstr>
      <vt:lpstr>PowerPoint Presentation</vt:lpstr>
      <vt:lpstr>Membership Costs</vt:lpstr>
      <vt:lpstr>Total Participation Plan (TPP)</vt:lpstr>
      <vt:lpstr>Student Membership Benefits</vt:lpstr>
      <vt:lpstr>Advisor Membership Benefits</vt:lpstr>
      <vt:lpstr>Membership Recruitment</vt:lpstr>
      <vt:lpstr>Technical Fridays</vt:lpstr>
      <vt:lpstr>Washington Leadership Training Institute (WLTI)</vt:lpstr>
      <vt:lpstr>Pumpkin Carving/Decorating</vt:lpstr>
      <vt:lpstr>Elevate: SkillsUSA Chapter Officer Development Virtual Conference</vt:lpstr>
      <vt:lpstr>State Fair Contests &amp; Showcases</vt:lpstr>
      <vt:lpstr>Holiday Community Service Project</vt:lpstr>
      <vt:lpstr>Early Bird Membership Benefits</vt:lpstr>
      <vt:lpstr>Pour The IndusTEA</vt:lpstr>
      <vt:lpstr>NCACTE T&amp;I Workshop</vt:lpstr>
      <vt:lpstr>State Leadership Workshop (SLW)</vt:lpstr>
      <vt:lpstr>SkillsUSA Week</vt:lpstr>
      <vt:lpstr>State Leadership &amp; Skills Conference (SLSC)</vt:lpstr>
      <vt:lpstr>SkillsUSA National Signing Day</vt:lpstr>
      <vt:lpstr>National Week of Service</vt:lpstr>
      <vt:lpstr>National Leadership &amp; Skills Conference (NLSC)</vt:lpstr>
      <vt:lpstr>SkillsUSA Websites</vt:lpstr>
      <vt:lpstr>Monday Memo</vt:lpstr>
      <vt:lpstr>Wil van der Meulen</vt:lpstr>
      <vt:lpstr>Q&amp;A</vt:lpstr>
      <vt:lpstr>Survey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Goodman</dc:creator>
  <cp:lastModifiedBy>SkillsUSA North Carolina</cp:lastModifiedBy>
  <cp:revision>30</cp:revision>
  <dcterms:created xsi:type="dcterms:W3CDTF">2023-07-05T15:30:59Z</dcterms:created>
  <dcterms:modified xsi:type="dcterms:W3CDTF">2023-08-25T14:48:05Z</dcterms:modified>
</cp:coreProperties>
</file>