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1" r:id="rId1"/>
  </p:sldMasterIdLst>
  <p:notesMasterIdLst>
    <p:notesMasterId r:id="rId29"/>
  </p:notesMasterIdLst>
  <p:sldIdLst>
    <p:sldId id="409" r:id="rId2"/>
    <p:sldId id="441" r:id="rId3"/>
    <p:sldId id="445" r:id="rId4"/>
    <p:sldId id="454" r:id="rId5"/>
    <p:sldId id="443" r:id="rId6"/>
    <p:sldId id="436" r:id="rId7"/>
    <p:sldId id="437" r:id="rId8"/>
    <p:sldId id="444" r:id="rId9"/>
    <p:sldId id="446" r:id="rId10"/>
    <p:sldId id="464" r:id="rId11"/>
    <p:sldId id="456" r:id="rId12"/>
    <p:sldId id="457" r:id="rId13"/>
    <p:sldId id="447" r:id="rId14"/>
    <p:sldId id="448" r:id="rId15"/>
    <p:sldId id="453" r:id="rId16"/>
    <p:sldId id="449" r:id="rId17"/>
    <p:sldId id="450" r:id="rId18"/>
    <p:sldId id="451" r:id="rId19"/>
    <p:sldId id="452" r:id="rId20"/>
    <p:sldId id="455" r:id="rId21"/>
    <p:sldId id="458" r:id="rId22"/>
    <p:sldId id="459" r:id="rId23"/>
    <p:sldId id="461" r:id="rId24"/>
    <p:sldId id="462" r:id="rId25"/>
    <p:sldId id="463" r:id="rId26"/>
    <p:sldId id="460" r:id="rId27"/>
    <p:sldId id="42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2434"/>
    <a:srgbClr val="BD31A2"/>
    <a:srgbClr val="1F4B82"/>
    <a:srgbClr val="310475"/>
    <a:srgbClr val="1F487D"/>
    <a:srgbClr val="00C345"/>
    <a:srgbClr val="255899"/>
    <a:srgbClr val="235390"/>
    <a:srgbClr val="214E88"/>
    <a:srgbClr val="AB8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62"/>
  </p:normalViewPr>
  <p:slideViewPr>
    <p:cSldViewPr snapToGrid="0" snapToObjects="1">
      <p:cViewPr varScale="1">
        <p:scale>
          <a:sx n="70" d="100"/>
          <a:sy n="70" d="100"/>
        </p:scale>
        <p:origin x="12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E537D-192D-114F-90DA-74DE0472441D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27C6D-5ED8-F246-BF2D-AA07EBFF0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27C6D-5ED8-F246-BF2D-AA07EBFF05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8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27C6D-5ED8-F246-BF2D-AA07EBFF058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94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8F51-772B-DD4A-B1BF-FDCF160A9EFD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8F51-772B-DD4A-B1BF-FDCF160A9EFD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1876-4C26-6F42-9956-8C3244F58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8F51-772B-DD4A-B1BF-FDCF160A9EFD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1876-4C26-6F42-9956-8C3244F58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8F51-772B-DD4A-B1BF-FDCF160A9EFD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1876-4C26-6F42-9956-8C3244F58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8F51-772B-DD4A-B1BF-FDCF160A9EFD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1876-4C26-6F42-9956-8C3244F58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8F51-772B-DD4A-B1BF-FDCF160A9EFD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1876-4C26-6F42-9956-8C3244F58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8F51-772B-DD4A-B1BF-FDCF160A9EFD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1876-4C26-6F42-9956-8C3244F58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8F51-772B-DD4A-B1BF-FDCF160A9EFD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1876-4C26-6F42-9956-8C3244F58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8F51-772B-DD4A-B1BF-FDCF160A9EFD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1876-4C26-6F42-9956-8C3244F58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8F51-772B-DD4A-B1BF-FDCF160A9EFD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8F51-772B-DD4A-B1BF-FDCF160A9EFD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1876-4C26-6F42-9956-8C3244F58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38F51-772B-DD4A-B1BF-FDCF160A9EFD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1876-4C26-6F42-9956-8C3244F58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killsusanc.org/competition-guideline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killsusanc.org/skillsusa-membership-deadlin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killsusanc.org/competition-guideline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SkillsUSAnc.or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mailto:Paul@SkillsUSAnc.org" TargetMode="External"/><Relationship Id="rId7" Type="http://schemas.openxmlformats.org/officeDocument/2006/relationships/hyperlink" Target="mailto:Kyle-Lauren@SkillsUSAnc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randi@SkillsUSAnc.org" TargetMode="External"/><Relationship Id="rId5" Type="http://schemas.openxmlformats.org/officeDocument/2006/relationships/hyperlink" Target="mailto:Wil@SkillsUSAnc.org" TargetMode="External"/><Relationship Id="rId4" Type="http://schemas.openxmlformats.org/officeDocument/2006/relationships/hyperlink" Target="mailto:Rod@SkillsUSAnc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killsusanc.org/competition-guidelin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1.pdf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killsusastore.org/" TargetMode="External"/><Relationship Id="rId4" Type="http://schemas.openxmlformats.org/officeDocument/2006/relationships/hyperlink" Target="https://www.skillsusa.org/sho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4078" y="3877055"/>
            <a:ext cx="8229600" cy="2368297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STATE CONFERENCE</a:t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>ADVISOR MEETING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25" y="781764"/>
            <a:ext cx="4696305" cy="3095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8789" y="6067861"/>
            <a:ext cx="7155212" cy="790138"/>
          </a:xfrm>
          <a:prstGeom prst="rect">
            <a:avLst/>
          </a:prstGeom>
          <a:gradFill>
            <a:gsLst>
              <a:gs pos="68000">
                <a:schemeClr val="bg1"/>
              </a:gs>
              <a:gs pos="43000">
                <a:srgbClr val="1F487D">
                  <a:alpha val="0"/>
                </a:srgbClr>
              </a:gs>
            </a:gsLst>
            <a:lin ang="3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1020" y="0"/>
            <a:ext cx="6022979" cy="1308825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c SkillsUSA®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>
                <a:alphaModFix amt="48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48000"/>
              </a:blip>
              <a:stretch>
                <a:fillRect/>
              </a:stretch>
            </p:blipFill>
          </mc:Fallback>
        </mc:AlternateContent>
        <p:spPr>
          <a:xfrm>
            <a:off x="7925620" y="6067861"/>
            <a:ext cx="1218380" cy="7901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1"/>
            <a:ext cx="9144002" cy="1308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" y="225758"/>
            <a:ext cx="862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1F4B82"/>
                </a:solidFill>
                <a:latin typeface="Futura Std ExtraBold"/>
                <a:cs typeface="Futura Std ExtraBold"/>
              </a:rPr>
              <a:t>SkillsUSA</a:t>
            </a:r>
            <a:r>
              <a:rPr lang="en-US" sz="4400" dirty="0">
                <a:solidFill>
                  <a:srgbClr val="1F4B82"/>
                </a:solidFill>
                <a:latin typeface="Futura Std ExtraBold"/>
                <a:cs typeface="Futura Std ExtraBold"/>
              </a:rPr>
              <a:t> North Carolina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1540" y="1056755"/>
            <a:ext cx="5072459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0"/>
            <a:ext cx="2598031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" y="6067862"/>
            <a:ext cx="7925621" cy="790138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64951" y="1425165"/>
            <a:ext cx="8844849" cy="45243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3940" y="1614191"/>
            <a:ext cx="82988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 Variations from the National Standards</a:t>
            </a:r>
          </a:p>
          <a:p>
            <a:endParaRPr 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3-Ring Binders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Any 3-Ring binder will be accepted for NC Competitions.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NC State Conference – these do Not need to be the official </a:t>
            </a:r>
            <a:r>
              <a:rPr 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SkillsUSA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binders (with the </a:t>
            </a:r>
            <a:r>
              <a:rPr 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SkillsUSA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Logo on it).</a:t>
            </a:r>
          </a:p>
          <a:p>
            <a:endParaRPr 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8789" y="6067861"/>
            <a:ext cx="7155212" cy="790138"/>
          </a:xfrm>
          <a:prstGeom prst="rect">
            <a:avLst/>
          </a:prstGeom>
          <a:gradFill>
            <a:gsLst>
              <a:gs pos="68000">
                <a:schemeClr val="bg1"/>
              </a:gs>
              <a:gs pos="43000">
                <a:srgbClr val="1F487D">
                  <a:alpha val="0"/>
                </a:srgbClr>
              </a:gs>
            </a:gsLst>
            <a:lin ang="3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1020" y="0"/>
            <a:ext cx="6022979" cy="1308825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c SkillsUSA®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>
                <a:alphaModFix amt="48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48000"/>
              </a:blip>
              <a:stretch>
                <a:fillRect/>
              </a:stretch>
            </p:blipFill>
          </mc:Fallback>
        </mc:AlternateContent>
        <p:spPr>
          <a:xfrm>
            <a:off x="7925620" y="6067861"/>
            <a:ext cx="1218380" cy="7901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1"/>
            <a:ext cx="9144002" cy="1308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" y="225758"/>
            <a:ext cx="862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1F4B82"/>
                </a:solidFill>
                <a:latin typeface="Futura Std ExtraBold"/>
                <a:cs typeface="Futura Std ExtraBold"/>
              </a:rPr>
              <a:t>SkillsUSA</a:t>
            </a:r>
            <a:r>
              <a:rPr lang="en-US" sz="4400" dirty="0">
                <a:solidFill>
                  <a:srgbClr val="1F4B82"/>
                </a:solidFill>
                <a:latin typeface="Futura Std ExtraBold"/>
                <a:cs typeface="Futura Std ExtraBold"/>
              </a:rPr>
              <a:t> North Carolina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1540" y="1056755"/>
            <a:ext cx="5072459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0"/>
            <a:ext cx="2598031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" y="6067862"/>
            <a:ext cx="7925621" cy="790138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64951" y="1425165"/>
            <a:ext cx="8844849" cy="45243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3940" y="1614191"/>
            <a:ext cx="829887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 Conference App/Program</a:t>
            </a:r>
          </a:p>
          <a:p>
            <a:endParaRPr 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Conference App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again this year.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Hope to have program available around April 1.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will not have “printed” programs this year.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will likely provide a “program” document like last year and have it available on our website, for those who wish to print a copy before they arrive.  </a:t>
            </a:r>
          </a:p>
        </p:txBody>
      </p:sp>
    </p:spTree>
    <p:extLst>
      <p:ext uri="{BB962C8B-B14F-4D97-AF65-F5344CB8AC3E}">
        <p14:creationId xmlns:p14="http://schemas.microsoft.com/office/powerpoint/2010/main" val="93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8789" y="6067861"/>
            <a:ext cx="7155212" cy="790138"/>
          </a:xfrm>
          <a:prstGeom prst="rect">
            <a:avLst/>
          </a:prstGeom>
          <a:gradFill>
            <a:gsLst>
              <a:gs pos="68000">
                <a:schemeClr val="bg1"/>
              </a:gs>
              <a:gs pos="43000">
                <a:srgbClr val="1F487D">
                  <a:alpha val="0"/>
                </a:srgbClr>
              </a:gs>
            </a:gsLst>
            <a:lin ang="3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1020" y="0"/>
            <a:ext cx="6022979" cy="1308825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c SkillsUSA®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>
                <a:alphaModFix amt="48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48000"/>
              </a:blip>
              <a:stretch>
                <a:fillRect/>
              </a:stretch>
            </p:blipFill>
          </mc:Fallback>
        </mc:AlternateContent>
        <p:spPr>
          <a:xfrm>
            <a:off x="7925620" y="6067861"/>
            <a:ext cx="1218380" cy="7901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1"/>
            <a:ext cx="9144002" cy="1308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" y="225758"/>
            <a:ext cx="862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1F4B82"/>
                </a:solidFill>
                <a:latin typeface="Futura Std ExtraBold"/>
                <a:cs typeface="Futura Std ExtraBold"/>
              </a:rPr>
              <a:t>SkillsUSA</a:t>
            </a:r>
            <a:r>
              <a:rPr lang="en-US" sz="4400" dirty="0">
                <a:solidFill>
                  <a:srgbClr val="1F4B82"/>
                </a:solidFill>
                <a:latin typeface="Futura Std ExtraBold"/>
                <a:cs typeface="Futura Std ExtraBold"/>
              </a:rPr>
              <a:t> North Carolina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1540" y="1056755"/>
            <a:ext cx="5072459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0"/>
            <a:ext cx="2598031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" y="6067862"/>
            <a:ext cx="7925621" cy="790138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64951" y="1425165"/>
            <a:ext cx="8844849" cy="45243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3940" y="1614191"/>
            <a:ext cx="829887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 Conference App/Program</a:t>
            </a:r>
          </a:p>
          <a:p>
            <a:endParaRPr 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Registration Materials Pick-up – 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HS/MS – April 15, 9am-2pm.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CPS – April 16, 6:30-7am.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ADVISORS are to pick up materials, Not students.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Please let your students know which advisor they need to look for </a:t>
            </a:r>
            <a:r>
              <a:rPr 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their name badges and such.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TECHSPO!  April 15 – 9am-4pm;  April 16 – 9am-3pm.</a:t>
            </a:r>
          </a:p>
        </p:txBody>
      </p:sp>
    </p:spTree>
    <p:extLst>
      <p:ext uri="{BB962C8B-B14F-4D97-AF65-F5344CB8AC3E}">
        <p14:creationId xmlns:p14="http://schemas.microsoft.com/office/powerpoint/2010/main" val="3944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8789" y="6067861"/>
            <a:ext cx="7155212" cy="790138"/>
          </a:xfrm>
          <a:prstGeom prst="rect">
            <a:avLst/>
          </a:prstGeom>
          <a:gradFill>
            <a:gsLst>
              <a:gs pos="68000">
                <a:schemeClr val="bg1"/>
              </a:gs>
              <a:gs pos="43000">
                <a:srgbClr val="1F487D">
                  <a:alpha val="0"/>
                </a:srgbClr>
              </a:gs>
            </a:gsLst>
            <a:lin ang="3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1020" y="0"/>
            <a:ext cx="6022979" cy="1308825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c SkillsUSA®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>
                <a:alphaModFix amt="48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48000"/>
              </a:blip>
              <a:stretch>
                <a:fillRect/>
              </a:stretch>
            </p:blipFill>
          </mc:Fallback>
        </mc:AlternateContent>
        <p:spPr>
          <a:xfrm>
            <a:off x="7925620" y="6067861"/>
            <a:ext cx="1218380" cy="7901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1"/>
            <a:ext cx="9144002" cy="1308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" y="225758"/>
            <a:ext cx="862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1F4B82"/>
                </a:solidFill>
                <a:latin typeface="Futura Std ExtraBold"/>
                <a:cs typeface="Futura Std ExtraBold"/>
              </a:rPr>
              <a:t>SkillsUSA</a:t>
            </a:r>
            <a:r>
              <a:rPr lang="en-US" sz="4400" dirty="0">
                <a:solidFill>
                  <a:srgbClr val="1F4B82"/>
                </a:solidFill>
                <a:latin typeface="Futura Std ExtraBold"/>
                <a:cs typeface="Futura Std ExtraBold"/>
              </a:rPr>
              <a:t> North Carolina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1540" y="1056755"/>
            <a:ext cx="5072459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0"/>
            <a:ext cx="2598031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" y="6067862"/>
            <a:ext cx="7925621" cy="790138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64951" y="1425165"/>
            <a:ext cx="8844849" cy="45243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3940" y="1614191"/>
            <a:ext cx="8298873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Registration Changes  2026</a:t>
            </a:r>
          </a:p>
          <a:p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500" b="1" dirty="0"/>
              <a:t>No Registration Changes after April 2.  </a:t>
            </a:r>
            <a:endParaRPr lang="en-US" sz="2500" b="1" dirty="0" smtClean="0"/>
          </a:p>
          <a:p>
            <a:r>
              <a:rPr lang="en-US" sz="2500" b="1" dirty="0" smtClean="0"/>
              <a:t>Including No </a:t>
            </a:r>
            <a:r>
              <a:rPr lang="en-US" sz="2500" b="1" dirty="0"/>
              <a:t>Registration Changes Onsite</a:t>
            </a:r>
            <a:r>
              <a:rPr lang="en-US" sz="2500" b="1" dirty="0" smtClean="0"/>
              <a:t>!</a:t>
            </a:r>
            <a:r>
              <a:rPr lang="en-US" sz="2500" b="1" dirty="0"/>
              <a:t> </a:t>
            </a:r>
            <a:r>
              <a:rPr lang="en-US" sz="2500" dirty="0"/>
              <a:t> </a:t>
            </a:r>
            <a:endParaRPr lang="en-US" sz="2500" dirty="0" smtClean="0"/>
          </a:p>
          <a:p>
            <a:r>
              <a:rPr lang="en-US" sz="2500" dirty="0" smtClean="0"/>
              <a:t>Review your </a:t>
            </a:r>
            <a:r>
              <a:rPr lang="en-US" sz="2500" dirty="0"/>
              <a:t>contestants and the contests you have registered them </a:t>
            </a:r>
            <a:r>
              <a:rPr lang="en-US" sz="2500" dirty="0" smtClean="0"/>
              <a:t>for </a:t>
            </a:r>
            <a:r>
              <a:rPr lang="en-US" sz="2500" dirty="0"/>
              <a:t>in advance!  </a:t>
            </a:r>
            <a:endParaRPr lang="en-US" sz="2500" dirty="0" smtClean="0"/>
          </a:p>
          <a:p>
            <a:r>
              <a:rPr lang="en-US" sz="2500" dirty="0" smtClean="0"/>
              <a:t>Make sure they are registered for the correct contests!</a:t>
            </a:r>
          </a:p>
          <a:p>
            <a:r>
              <a:rPr lang="en-US" sz="2500" b="1" dirty="0" smtClean="0">
                <a:solidFill>
                  <a:srgbClr val="0070C0"/>
                </a:solidFill>
              </a:rPr>
              <a:t>Please </a:t>
            </a:r>
            <a:r>
              <a:rPr lang="en-US" sz="2500" b="1" dirty="0" err="1">
                <a:solidFill>
                  <a:srgbClr val="E82434"/>
                </a:solidFill>
              </a:rPr>
              <a:t>Please</a:t>
            </a:r>
            <a:r>
              <a:rPr lang="en-US" sz="2500" b="1" dirty="0">
                <a:solidFill>
                  <a:srgbClr val="E82434"/>
                </a:solidFill>
              </a:rPr>
              <a:t> </a:t>
            </a:r>
            <a:r>
              <a:rPr lang="en-US" sz="2500" b="1" dirty="0" err="1">
                <a:solidFill>
                  <a:srgbClr val="00B050"/>
                </a:solidFill>
              </a:rPr>
              <a:t>Please</a:t>
            </a:r>
            <a:r>
              <a:rPr lang="en-US" sz="2500" b="1" dirty="0">
                <a:solidFill>
                  <a:srgbClr val="00B050"/>
                </a:solidFill>
              </a:rPr>
              <a:t> </a:t>
            </a:r>
            <a:r>
              <a:rPr lang="en-US" sz="2500" u="sng" dirty="0"/>
              <a:t>check</a:t>
            </a:r>
            <a:r>
              <a:rPr lang="en-US" sz="2500" dirty="0"/>
              <a:t> and </a:t>
            </a:r>
            <a:r>
              <a:rPr lang="en-US" sz="2500" u="sng" dirty="0"/>
              <a:t>double-check</a:t>
            </a:r>
            <a:r>
              <a:rPr lang="en-US" sz="2500" dirty="0"/>
              <a:t> (and triple-check) your state conference registrations for accuracy - before April 2</a:t>
            </a:r>
            <a:r>
              <a:rPr lang="en-US" sz="2500" dirty="0" smtClean="0"/>
              <a:t>.  Login to the registration site to check/verify.</a:t>
            </a:r>
            <a:endParaRPr lang="en-US" sz="2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6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8789" y="6067861"/>
            <a:ext cx="7155212" cy="790138"/>
          </a:xfrm>
          <a:prstGeom prst="rect">
            <a:avLst/>
          </a:prstGeom>
          <a:gradFill>
            <a:gsLst>
              <a:gs pos="68000">
                <a:schemeClr val="bg1"/>
              </a:gs>
              <a:gs pos="43000">
                <a:srgbClr val="1F487D">
                  <a:alpha val="0"/>
                </a:srgbClr>
              </a:gs>
            </a:gsLst>
            <a:lin ang="3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1020" y="0"/>
            <a:ext cx="6022979" cy="1308825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c SkillsUSA®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>
                <a:alphaModFix amt="48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48000"/>
              </a:blip>
              <a:stretch>
                <a:fillRect/>
              </a:stretch>
            </p:blipFill>
          </mc:Fallback>
        </mc:AlternateContent>
        <p:spPr>
          <a:xfrm>
            <a:off x="7925620" y="6067861"/>
            <a:ext cx="1218380" cy="7901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1"/>
            <a:ext cx="9144002" cy="1308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" y="225758"/>
            <a:ext cx="862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1F4B82"/>
                </a:solidFill>
                <a:latin typeface="Futura Std ExtraBold"/>
                <a:cs typeface="Futura Std ExtraBold"/>
              </a:rPr>
              <a:t>SkillsUSA</a:t>
            </a:r>
            <a:r>
              <a:rPr lang="en-US" sz="4400" dirty="0">
                <a:solidFill>
                  <a:srgbClr val="1F4B82"/>
                </a:solidFill>
                <a:latin typeface="Futura Std ExtraBold"/>
                <a:cs typeface="Futura Std ExtraBold"/>
              </a:rPr>
              <a:t> North Carolina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1540" y="1056755"/>
            <a:ext cx="5072459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0"/>
            <a:ext cx="2598031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" y="6067862"/>
            <a:ext cx="7925621" cy="790138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64951" y="1425165"/>
            <a:ext cx="8844849" cy="45243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3940" y="1614191"/>
            <a:ext cx="829887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Outstanding Balances</a:t>
            </a:r>
          </a:p>
          <a:p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US" sz="2600" b="1" dirty="0" smtClean="0"/>
              <a:t>All Outstanding Balances must be settled before you can pick up registration materials on April 15.</a:t>
            </a:r>
            <a:endParaRPr lang="en-US" sz="2600" dirty="0" smtClean="0"/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 mail checks (or pay by card) by April 3.  After April 3, no guarantee of your payment arriving in our PO Box in time. 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Schools with outstanding balances upon arrival will need to take care of them before receiving </a:t>
            </a:r>
            <a:r>
              <a:rPr 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reg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materials.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“My Check is in the mail” will not be accepted.</a:t>
            </a:r>
          </a:p>
        </p:txBody>
      </p:sp>
    </p:spTree>
    <p:extLst>
      <p:ext uri="{BB962C8B-B14F-4D97-AF65-F5344CB8AC3E}">
        <p14:creationId xmlns:p14="http://schemas.microsoft.com/office/powerpoint/2010/main" val="28713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8789" y="6067861"/>
            <a:ext cx="7155212" cy="790138"/>
          </a:xfrm>
          <a:prstGeom prst="rect">
            <a:avLst/>
          </a:prstGeom>
          <a:gradFill>
            <a:gsLst>
              <a:gs pos="68000">
                <a:schemeClr val="bg1"/>
              </a:gs>
              <a:gs pos="43000">
                <a:srgbClr val="1F487D">
                  <a:alpha val="0"/>
                </a:srgbClr>
              </a:gs>
            </a:gsLst>
            <a:lin ang="3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1020" y="0"/>
            <a:ext cx="6022979" cy="1308825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c SkillsUSA®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>
                <a:alphaModFix amt="48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48000"/>
              </a:blip>
              <a:stretch>
                <a:fillRect/>
              </a:stretch>
            </p:blipFill>
          </mc:Fallback>
        </mc:AlternateContent>
        <p:spPr>
          <a:xfrm>
            <a:off x="7925620" y="6067861"/>
            <a:ext cx="1218380" cy="7901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1"/>
            <a:ext cx="9144002" cy="1308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" y="225758"/>
            <a:ext cx="862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1F4B82"/>
                </a:solidFill>
                <a:latin typeface="Futura Std ExtraBold"/>
                <a:cs typeface="Futura Std ExtraBold"/>
              </a:rPr>
              <a:t>SkillsUSA</a:t>
            </a:r>
            <a:r>
              <a:rPr lang="en-US" sz="4400" dirty="0">
                <a:solidFill>
                  <a:srgbClr val="1F4B82"/>
                </a:solidFill>
                <a:latin typeface="Futura Std ExtraBold"/>
                <a:cs typeface="Futura Std ExtraBold"/>
              </a:rPr>
              <a:t> North Carolina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1540" y="1056755"/>
            <a:ext cx="5072459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0"/>
            <a:ext cx="2598031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" y="6067862"/>
            <a:ext cx="7925621" cy="790138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64951" y="1425165"/>
            <a:ext cx="8844849" cy="45243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3940" y="1614191"/>
            <a:ext cx="829887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Hotel Reservations</a:t>
            </a:r>
          </a:p>
          <a:p>
            <a:endParaRPr 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b="1" dirty="0" smtClean="0"/>
              <a:t>Make them NOW! </a:t>
            </a:r>
            <a:r>
              <a:rPr lang="en-US" sz="2600" dirty="0" smtClean="0"/>
              <a:t>(If you haven’t already done so.)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Hotel information can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be found here -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www.skillsusanc.org/competition-guidelines</a:t>
            </a:r>
            <a:endParaRPr 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have discount blocks at 4 hotels. 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Sheraton block deadline has passed.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others have through March 24.</a:t>
            </a:r>
          </a:p>
        </p:txBody>
      </p:sp>
    </p:spTree>
    <p:extLst>
      <p:ext uri="{BB962C8B-B14F-4D97-AF65-F5344CB8AC3E}">
        <p14:creationId xmlns:p14="http://schemas.microsoft.com/office/powerpoint/2010/main" val="19144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8789" y="6067861"/>
            <a:ext cx="7155212" cy="790138"/>
          </a:xfrm>
          <a:prstGeom prst="rect">
            <a:avLst/>
          </a:prstGeom>
          <a:gradFill>
            <a:gsLst>
              <a:gs pos="68000">
                <a:schemeClr val="bg1"/>
              </a:gs>
              <a:gs pos="43000">
                <a:srgbClr val="1F487D">
                  <a:alpha val="0"/>
                </a:srgbClr>
              </a:gs>
            </a:gsLst>
            <a:lin ang="3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1020" y="0"/>
            <a:ext cx="6022979" cy="1308825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c SkillsUSA®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>
                <a:alphaModFix amt="48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48000"/>
              </a:blip>
              <a:stretch>
                <a:fillRect/>
              </a:stretch>
            </p:blipFill>
          </mc:Fallback>
        </mc:AlternateContent>
        <p:spPr>
          <a:xfrm>
            <a:off x="7925620" y="6067861"/>
            <a:ext cx="1218380" cy="7901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1"/>
            <a:ext cx="9144002" cy="1308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" y="225758"/>
            <a:ext cx="862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1F4B82"/>
                </a:solidFill>
                <a:latin typeface="Futura Std ExtraBold"/>
                <a:cs typeface="Futura Std ExtraBold"/>
              </a:rPr>
              <a:t>SkillsUSA</a:t>
            </a:r>
            <a:r>
              <a:rPr lang="en-US" sz="4400" dirty="0">
                <a:solidFill>
                  <a:srgbClr val="1F4B82"/>
                </a:solidFill>
                <a:latin typeface="Futura Std ExtraBold"/>
                <a:cs typeface="Futura Std ExtraBold"/>
              </a:rPr>
              <a:t> North Carolina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1540" y="1056755"/>
            <a:ext cx="5072459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0"/>
            <a:ext cx="2598031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" y="6067862"/>
            <a:ext cx="7925621" cy="790138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64951" y="1425165"/>
            <a:ext cx="8844849" cy="45243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3940" y="1614191"/>
            <a:ext cx="829887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NLSC – </a:t>
            </a:r>
            <a:r>
              <a:rPr lang="en-US" sz="3600" b="1" dirty="0" err="1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SkillsUSA</a:t>
            </a:r>
            <a:r>
              <a:rPr lang="en-US" sz="3600" b="1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National Conference!</a:t>
            </a:r>
          </a:p>
          <a:p>
            <a:endParaRPr 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</a:rPr>
              <a:t>June 1-5, 2026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is a very early date this year!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Date Conflicts &amp; Challenges?? (Graduations, Testing, etc.)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 Admin NOW!  Work through the challenges.  Seek approval (or at least know their status for your students!)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DO THIS NOW!  With Admin, With Students, With Parents.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 will not be time AFTER the conference to do so.</a:t>
            </a:r>
          </a:p>
        </p:txBody>
      </p:sp>
    </p:spTree>
    <p:extLst>
      <p:ext uri="{BB962C8B-B14F-4D97-AF65-F5344CB8AC3E}">
        <p14:creationId xmlns:p14="http://schemas.microsoft.com/office/powerpoint/2010/main" val="30247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8789" y="6067861"/>
            <a:ext cx="7155212" cy="790138"/>
          </a:xfrm>
          <a:prstGeom prst="rect">
            <a:avLst/>
          </a:prstGeom>
          <a:gradFill>
            <a:gsLst>
              <a:gs pos="68000">
                <a:schemeClr val="bg1"/>
              </a:gs>
              <a:gs pos="43000">
                <a:srgbClr val="1F487D">
                  <a:alpha val="0"/>
                </a:srgbClr>
              </a:gs>
            </a:gsLst>
            <a:lin ang="3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1020" y="0"/>
            <a:ext cx="6022979" cy="1308825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c SkillsUSA®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>
                <a:alphaModFix amt="48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48000"/>
              </a:blip>
              <a:stretch>
                <a:fillRect/>
              </a:stretch>
            </p:blipFill>
          </mc:Fallback>
        </mc:AlternateContent>
        <p:spPr>
          <a:xfrm>
            <a:off x="7925620" y="6067861"/>
            <a:ext cx="1218380" cy="7901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1"/>
            <a:ext cx="9144002" cy="1308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" y="225758"/>
            <a:ext cx="862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1F4B82"/>
                </a:solidFill>
                <a:latin typeface="Futura Std ExtraBold"/>
                <a:cs typeface="Futura Std ExtraBold"/>
              </a:rPr>
              <a:t>SkillsUSA</a:t>
            </a:r>
            <a:r>
              <a:rPr lang="en-US" sz="4400" dirty="0">
                <a:solidFill>
                  <a:srgbClr val="1F4B82"/>
                </a:solidFill>
                <a:latin typeface="Futura Std ExtraBold"/>
                <a:cs typeface="Futura Std ExtraBold"/>
              </a:rPr>
              <a:t> North Carolina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1540" y="1056755"/>
            <a:ext cx="5072459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0"/>
            <a:ext cx="2598031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" y="6067862"/>
            <a:ext cx="7925621" cy="790138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64951" y="1425165"/>
            <a:ext cx="8844849" cy="45243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3940" y="1614191"/>
            <a:ext cx="829887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NLSC – </a:t>
            </a:r>
            <a:r>
              <a:rPr lang="en-US" sz="3600" b="1" dirty="0" err="1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SkillsUSA</a:t>
            </a:r>
            <a:r>
              <a:rPr lang="en-US" sz="3600" b="1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National Conference!</a:t>
            </a:r>
          </a:p>
          <a:p>
            <a:endParaRPr 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</a:rPr>
              <a:t>April 23 – NLSC Registration Deadline</a:t>
            </a:r>
          </a:p>
          <a:p>
            <a:r>
              <a:rPr lang="en-US" sz="25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 not a misprint!  </a:t>
            </a:r>
            <a:r>
              <a:rPr lang="en-US" sz="25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6 DAYS from end of State </a:t>
            </a:r>
            <a:r>
              <a:rPr lang="en-US" sz="2500" b="1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</a:t>
            </a:r>
            <a:r>
              <a:rPr lang="en-US" sz="25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That is why you need to discuss with Students, Parents &amp; Admin NOW, since there will not be time to work through the challenges of the conference dates AFTER our conference ends on April 17.</a:t>
            </a:r>
          </a:p>
          <a:p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Everyone needs to know their NLSC status BEFORE State Conf.</a:t>
            </a:r>
          </a:p>
        </p:txBody>
      </p:sp>
    </p:spTree>
    <p:extLst>
      <p:ext uri="{BB962C8B-B14F-4D97-AF65-F5344CB8AC3E}">
        <p14:creationId xmlns:p14="http://schemas.microsoft.com/office/powerpoint/2010/main" val="19379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8789" y="6067861"/>
            <a:ext cx="7155212" cy="790138"/>
          </a:xfrm>
          <a:prstGeom prst="rect">
            <a:avLst/>
          </a:prstGeom>
          <a:gradFill>
            <a:gsLst>
              <a:gs pos="68000">
                <a:schemeClr val="bg1"/>
              </a:gs>
              <a:gs pos="43000">
                <a:srgbClr val="1F487D">
                  <a:alpha val="0"/>
                </a:srgbClr>
              </a:gs>
            </a:gsLst>
            <a:lin ang="3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1020" y="0"/>
            <a:ext cx="6022979" cy="1308825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c SkillsUSA®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>
                <a:alphaModFix amt="48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48000"/>
              </a:blip>
              <a:stretch>
                <a:fillRect/>
              </a:stretch>
            </p:blipFill>
          </mc:Fallback>
        </mc:AlternateContent>
        <p:spPr>
          <a:xfrm>
            <a:off x="7925620" y="6067861"/>
            <a:ext cx="1218380" cy="7901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1"/>
            <a:ext cx="9144002" cy="1308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" y="225758"/>
            <a:ext cx="862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1F4B82"/>
                </a:solidFill>
                <a:latin typeface="Futura Std ExtraBold"/>
                <a:cs typeface="Futura Std ExtraBold"/>
              </a:rPr>
              <a:t>SkillsUSA</a:t>
            </a:r>
            <a:r>
              <a:rPr lang="en-US" sz="4400" dirty="0">
                <a:solidFill>
                  <a:srgbClr val="1F4B82"/>
                </a:solidFill>
                <a:latin typeface="Futura Std ExtraBold"/>
                <a:cs typeface="Futura Std ExtraBold"/>
              </a:rPr>
              <a:t> North Carolina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1540" y="1056755"/>
            <a:ext cx="5072459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0"/>
            <a:ext cx="2598031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" y="6067862"/>
            <a:ext cx="7925621" cy="790138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64951" y="1425165"/>
            <a:ext cx="8844849" cy="45243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3940" y="1614191"/>
            <a:ext cx="8298873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NLSC – </a:t>
            </a:r>
            <a:r>
              <a:rPr lang="en-US" sz="3600" b="1" dirty="0" err="1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SkillsUSA</a:t>
            </a:r>
            <a:r>
              <a:rPr lang="en-US" sz="3600" b="1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National Conference!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Missed the March 1 Membership Deadline?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you need to apply for an exemption to the March 1 Membership deadline in order to compete at National, complete that process NOW!  There will not be time after our conference is over.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national’s strict and challenging exemption procedure can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be found here -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www.skillsusanc.org/skillsusa-membership-deadline</a:t>
            </a:r>
            <a:endParaRPr 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8789" y="6067861"/>
            <a:ext cx="7155212" cy="790138"/>
          </a:xfrm>
          <a:prstGeom prst="rect">
            <a:avLst/>
          </a:prstGeom>
          <a:gradFill>
            <a:gsLst>
              <a:gs pos="68000">
                <a:schemeClr val="bg1"/>
              </a:gs>
              <a:gs pos="43000">
                <a:srgbClr val="1F487D">
                  <a:alpha val="0"/>
                </a:srgbClr>
              </a:gs>
            </a:gsLst>
            <a:lin ang="3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1020" y="0"/>
            <a:ext cx="6022979" cy="1308825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c SkillsUSA®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>
                <a:alphaModFix amt="48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48000"/>
              </a:blip>
              <a:stretch>
                <a:fillRect/>
              </a:stretch>
            </p:blipFill>
          </mc:Fallback>
        </mc:AlternateContent>
        <p:spPr>
          <a:xfrm>
            <a:off x="7925620" y="6067861"/>
            <a:ext cx="1218380" cy="7901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1"/>
            <a:ext cx="9144002" cy="1308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" y="225758"/>
            <a:ext cx="862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1F4B82"/>
                </a:solidFill>
                <a:latin typeface="Futura Std ExtraBold"/>
                <a:cs typeface="Futura Std ExtraBold"/>
              </a:rPr>
              <a:t>SkillsUSA</a:t>
            </a:r>
            <a:r>
              <a:rPr lang="en-US" sz="4400" dirty="0">
                <a:solidFill>
                  <a:srgbClr val="1F4B82"/>
                </a:solidFill>
                <a:latin typeface="Futura Std ExtraBold"/>
                <a:cs typeface="Futura Std ExtraBold"/>
              </a:rPr>
              <a:t> North Carolina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1540" y="1056755"/>
            <a:ext cx="5072459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0"/>
            <a:ext cx="2598031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" y="6067862"/>
            <a:ext cx="7925621" cy="790138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64951" y="1425165"/>
            <a:ext cx="8844849" cy="45243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3940" y="1614191"/>
            <a:ext cx="82988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NLSC – </a:t>
            </a:r>
            <a:r>
              <a:rPr lang="en-US" sz="3600" b="1" dirty="0" err="1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SkillsUSA</a:t>
            </a:r>
            <a:r>
              <a:rPr lang="en-US" sz="3600" b="1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National Conference!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Make Sure to PAY Your Membership Dues!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Now!  Before April 10.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National will block you from registering for Nationals if you have outstanding membership invoices.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 will not be time to mail a check after our state conference!</a:t>
            </a:r>
          </a:p>
        </p:txBody>
      </p:sp>
    </p:spTree>
    <p:extLst>
      <p:ext uri="{BB962C8B-B14F-4D97-AF65-F5344CB8AC3E}">
        <p14:creationId xmlns:p14="http://schemas.microsoft.com/office/powerpoint/2010/main" val="29123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8789" y="6067861"/>
            <a:ext cx="7155212" cy="790138"/>
          </a:xfrm>
          <a:prstGeom prst="rect">
            <a:avLst/>
          </a:prstGeom>
          <a:gradFill>
            <a:gsLst>
              <a:gs pos="68000">
                <a:schemeClr val="bg1"/>
              </a:gs>
              <a:gs pos="43000">
                <a:srgbClr val="1F487D">
                  <a:alpha val="0"/>
                </a:srgbClr>
              </a:gs>
            </a:gsLst>
            <a:lin ang="3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1020" y="0"/>
            <a:ext cx="6022979" cy="1308825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c SkillsUSA®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>
                <a:alphaModFix amt="48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48000"/>
              </a:blip>
              <a:stretch>
                <a:fillRect/>
              </a:stretch>
            </p:blipFill>
          </mc:Fallback>
        </mc:AlternateContent>
        <p:spPr>
          <a:xfrm>
            <a:off x="7925620" y="6067861"/>
            <a:ext cx="1218380" cy="7901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1"/>
            <a:ext cx="9144002" cy="1308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" y="225758"/>
            <a:ext cx="862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1F4B82"/>
                </a:solidFill>
                <a:latin typeface="Futura Std ExtraBold"/>
                <a:cs typeface="Futura Std ExtraBold"/>
              </a:rPr>
              <a:t>SkillsUSA</a:t>
            </a:r>
            <a:r>
              <a:rPr lang="en-US" sz="4400" dirty="0">
                <a:solidFill>
                  <a:srgbClr val="1F4B82"/>
                </a:solidFill>
                <a:latin typeface="Futura Std ExtraBold"/>
                <a:cs typeface="Futura Std ExtraBold"/>
              </a:rPr>
              <a:t> North Carolina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1540" y="1056755"/>
            <a:ext cx="5072459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0"/>
            <a:ext cx="2598031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" y="6067862"/>
            <a:ext cx="7925621" cy="790138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64951" y="1425165"/>
            <a:ext cx="8844849" cy="45243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3940" y="1614191"/>
            <a:ext cx="82988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 Conference &amp; Competition Packet</a:t>
            </a:r>
          </a:p>
          <a:p>
            <a:endParaRPr 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://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www.skillsusanc.org/competition-guidelines</a:t>
            </a:r>
            <a:endParaRPr 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First item on the page.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you have not accessed this packet yet – PLEASE DO SO NOW!  This is valuable information for preparing for the State Conference!</a:t>
            </a:r>
            <a:endParaRPr lang="en-US" sz="26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8789" y="6067861"/>
            <a:ext cx="7155212" cy="790138"/>
          </a:xfrm>
          <a:prstGeom prst="rect">
            <a:avLst/>
          </a:prstGeom>
          <a:gradFill>
            <a:gsLst>
              <a:gs pos="68000">
                <a:schemeClr val="bg1"/>
              </a:gs>
              <a:gs pos="43000">
                <a:srgbClr val="1F487D">
                  <a:alpha val="0"/>
                </a:srgbClr>
              </a:gs>
            </a:gsLst>
            <a:lin ang="3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1020" y="0"/>
            <a:ext cx="6022979" cy="1308825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c SkillsUSA®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>
                <a:alphaModFix amt="48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48000"/>
              </a:blip>
              <a:stretch>
                <a:fillRect/>
              </a:stretch>
            </p:blipFill>
          </mc:Fallback>
        </mc:AlternateContent>
        <p:spPr>
          <a:xfrm>
            <a:off x="7925620" y="6067861"/>
            <a:ext cx="1218380" cy="7901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1"/>
            <a:ext cx="9144002" cy="1308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" y="225758"/>
            <a:ext cx="862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1F4B82"/>
                </a:solidFill>
                <a:latin typeface="Futura Std ExtraBold"/>
                <a:cs typeface="Futura Std ExtraBold"/>
              </a:rPr>
              <a:t>SkillsUSA</a:t>
            </a:r>
            <a:r>
              <a:rPr lang="en-US" sz="4400" dirty="0">
                <a:solidFill>
                  <a:srgbClr val="1F4B82"/>
                </a:solidFill>
                <a:latin typeface="Futura Std ExtraBold"/>
                <a:cs typeface="Futura Std ExtraBold"/>
              </a:rPr>
              <a:t> North Carolina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1540" y="1056755"/>
            <a:ext cx="5072459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0"/>
            <a:ext cx="2598031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" y="6067862"/>
            <a:ext cx="7925621" cy="790138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64951" y="1425165"/>
            <a:ext cx="8844849" cy="45243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2563" y="1714437"/>
            <a:ext cx="829887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VOLUNTEERS NEEDED!</a:t>
            </a:r>
          </a:p>
          <a:p>
            <a:r>
              <a:rPr lang="en-US" sz="5400" b="1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SIGNERS NEEDED – 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Wednesday Opening Ceremony   7-9pm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Thursday CPS Awards   7:30-10pm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Friday Sec Awards   9am-noon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5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8789" y="6067861"/>
            <a:ext cx="7155212" cy="790138"/>
          </a:xfrm>
          <a:prstGeom prst="rect">
            <a:avLst/>
          </a:prstGeom>
          <a:gradFill>
            <a:gsLst>
              <a:gs pos="68000">
                <a:schemeClr val="bg1"/>
              </a:gs>
              <a:gs pos="43000">
                <a:srgbClr val="1F487D">
                  <a:alpha val="0"/>
                </a:srgbClr>
              </a:gs>
            </a:gsLst>
            <a:lin ang="3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1020" y="0"/>
            <a:ext cx="6022979" cy="1308825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c SkillsUSA®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>
                <a:alphaModFix amt="48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48000"/>
              </a:blip>
              <a:stretch>
                <a:fillRect/>
              </a:stretch>
            </p:blipFill>
          </mc:Fallback>
        </mc:AlternateContent>
        <p:spPr>
          <a:xfrm>
            <a:off x="7925620" y="6067861"/>
            <a:ext cx="1218380" cy="7901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1"/>
            <a:ext cx="9144002" cy="1308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" y="225758"/>
            <a:ext cx="862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1F4B82"/>
                </a:solidFill>
                <a:latin typeface="Futura Std ExtraBold"/>
                <a:cs typeface="Futura Std ExtraBold"/>
              </a:rPr>
              <a:t>SkillsUSA</a:t>
            </a:r>
            <a:r>
              <a:rPr lang="en-US" sz="4400" dirty="0">
                <a:solidFill>
                  <a:srgbClr val="1F4B82"/>
                </a:solidFill>
                <a:latin typeface="Futura Std ExtraBold"/>
                <a:cs typeface="Futura Std ExtraBold"/>
              </a:rPr>
              <a:t> North Carolina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1540" y="1056755"/>
            <a:ext cx="5072459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0"/>
            <a:ext cx="2598031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" y="6067862"/>
            <a:ext cx="7925621" cy="790138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64951" y="1425165"/>
            <a:ext cx="8844849" cy="45243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2563" y="1952519"/>
            <a:ext cx="82988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Following are </a:t>
            </a:r>
          </a:p>
          <a:p>
            <a:pPr algn="ctr"/>
            <a:r>
              <a:rPr lang="en-US" sz="5400" b="1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SLIDES THAT WERE ADDED FOLLOWING MEETING DISCUSSION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3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8789" y="6067861"/>
            <a:ext cx="7155212" cy="790138"/>
          </a:xfrm>
          <a:prstGeom prst="rect">
            <a:avLst/>
          </a:prstGeom>
          <a:gradFill>
            <a:gsLst>
              <a:gs pos="68000">
                <a:schemeClr val="bg1"/>
              </a:gs>
              <a:gs pos="43000">
                <a:srgbClr val="1F487D">
                  <a:alpha val="0"/>
                </a:srgbClr>
              </a:gs>
            </a:gsLst>
            <a:lin ang="3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1020" y="0"/>
            <a:ext cx="6022979" cy="1308825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c SkillsUSA®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>
                <a:alphaModFix amt="48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48000"/>
              </a:blip>
              <a:stretch>
                <a:fillRect/>
              </a:stretch>
            </p:blipFill>
          </mc:Fallback>
        </mc:AlternateContent>
        <p:spPr>
          <a:xfrm>
            <a:off x="7925620" y="6067861"/>
            <a:ext cx="1218380" cy="7901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1"/>
            <a:ext cx="9144002" cy="1308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" y="225758"/>
            <a:ext cx="862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1F4B82"/>
                </a:solidFill>
                <a:latin typeface="Futura Std ExtraBold"/>
                <a:cs typeface="Futura Std ExtraBold"/>
              </a:rPr>
              <a:t>SkillsUSA</a:t>
            </a:r>
            <a:r>
              <a:rPr lang="en-US" sz="4400" dirty="0">
                <a:solidFill>
                  <a:srgbClr val="1F4B82"/>
                </a:solidFill>
                <a:latin typeface="Futura Std ExtraBold"/>
                <a:cs typeface="Futura Std ExtraBold"/>
              </a:rPr>
              <a:t> North Carolina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1540" y="1056755"/>
            <a:ext cx="5072459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0"/>
            <a:ext cx="2598031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" y="6067862"/>
            <a:ext cx="7925621" cy="790138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64951" y="1425165"/>
            <a:ext cx="8844849" cy="45243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3940" y="1614191"/>
            <a:ext cx="829887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Contest Days - </a:t>
            </a:r>
          </a:p>
          <a:p>
            <a:endParaRPr 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Some contests are 2 days, for ALL Divisions, including Postsecondary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  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Carpentry, </a:t>
            </a:r>
            <a:r>
              <a:rPr 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Teamworks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Drone Pilot, Additive Manufacturing.</a:t>
            </a:r>
          </a:p>
          <a:p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Some contests will require an Orientation and/or Testing day on Wednesday (for HS).  Check the program when it is available around April 1.</a:t>
            </a:r>
          </a:p>
        </p:txBody>
      </p:sp>
    </p:spTree>
    <p:extLst>
      <p:ext uri="{BB962C8B-B14F-4D97-AF65-F5344CB8AC3E}">
        <p14:creationId xmlns:p14="http://schemas.microsoft.com/office/powerpoint/2010/main" val="23843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8789" y="6067861"/>
            <a:ext cx="7155212" cy="790138"/>
          </a:xfrm>
          <a:prstGeom prst="rect">
            <a:avLst/>
          </a:prstGeom>
          <a:gradFill>
            <a:gsLst>
              <a:gs pos="68000">
                <a:schemeClr val="bg1"/>
              </a:gs>
              <a:gs pos="43000">
                <a:srgbClr val="1F487D">
                  <a:alpha val="0"/>
                </a:srgbClr>
              </a:gs>
            </a:gsLst>
            <a:lin ang="3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1020" y="0"/>
            <a:ext cx="6022979" cy="1308825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c SkillsUSA®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>
                <a:alphaModFix amt="48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48000"/>
              </a:blip>
              <a:stretch>
                <a:fillRect/>
              </a:stretch>
            </p:blipFill>
          </mc:Fallback>
        </mc:AlternateContent>
        <p:spPr>
          <a:xfrm>
            <a:off x="7925620" y="6067861"/>
            <a:ext cx="1218380" cy="7901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1"/>
            <a:ext cx="9144002" cy="1308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" y="225758"/>
            <a:ext cx="862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1F4B82"/>
                </a:solidFill>
                <a:latin typeface="Futura Std ExtraBold"/>
                <a:cs typeface="Futura Std ExtraBold"/>
              </a:rPr>
              <a:t>SkillsUSA</a:t>
            </a:r>
            <a:r>
              <a:rPr lang="en-US" sz="4400" dirty="0">
                <a:solidFill>
                  <a:srgbClr val="1F4B82"/>
                </a:solidFill>
                <a:latin typeface="Futura Std ExtraBold"/>
                <a:cs typeface="Futura Std ExtraBold"/>
              </a:rPr>
              <a:t> North Carolina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1540" y="1056755"/>
            <a:ext cx="5072459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0"/>
            <a:ext cx="2598031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" y="6067862"/>
            <a:ext cx="7925621" cy="790138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64951" y="1425165"/>
            <a:ext cx="8844849" cy="45243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3940" y="1614191"/>
            <a:ext cx="829887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Contest Change? </a:t>
            </a:r>
          </a:p>
          <a:p>
            <a:endParaRPr 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After Reviewing your contest registrations! – 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you have a change you need to make, Please EMAIL us at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Info@SkillsUSAnc.org</a:t>
            </a:r>
            <a:endParaRPr 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conference registration site is now closed, and all changes will have to be made by our office.</a:t>
            </a:r>
          </a:p>
          <a:p>
            <a:endParaRPr 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Contest Changes/Corrections, Substitutions, Drops, etc.</a:t>
            </a:r>
          </a:p>
        </p:txBody>
      </p:sp>
    </p:spTree>
    <p:extLst>
      <p:ext uri="{BB962C8B-B14F-4D97-AF65-F5344CB8AC3E}">
        <p14:creationId xmlns:p14="http://schemas.microsoft.com/office/powerpoint/2010/main" val="8544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8789" y="6067861"/>
            <a:ext cx="7155212" cy="790138"/>
          </a:xfrm>
          <a:prstGeom prst="rect">
            <a:avLst/>
          </a:prstGeom>
          <a:gradFill>
            <a:gsLst>
              <a:gs pos="68000">
                <a:schemeClr val="bg1"/>
              </a:gs>
              <a:gs pos="43000">
                <a:srgbClr val="1F487D">
                  <a:alpha val="0"/>
                </a:srgbClr>
              </a:gs>
            </a:gsLst>
            <a:lin ang="3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1020" y="0"/>
            <a:ext cx="6022979" cy="1308825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c SkillsUSA®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>
                <a:alphaModFix amt="48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48000"/>
              </a:blip>
              <a:stretch>
                <a:fillRect/>
              </a:stretch>
            </p:blipFill>
          </mc:Fallback>
        </mc:AlternateContent>
        <p:spPr>
          <a:xfrm>
            <a:off x="7925620" y="6067861"/>
            <a:ext cx="1218380" cy="7901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1"/>
            <a:ext cx="9144002" cy="1308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" y="225758"/>
            <a:ext cx="862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1F4B82"/>
                </a:solidFill>
                <a:latin typeface="Futura Std ExtraBold"/>
                <a:cs typeface="Futura Std ExtraBold"/>
              </a:rPr>
              <a:t>SkillsUSA</a:t>
            </a:r>
            <a:r>
              <a:rPr lang="en-US" sz="4400" dirty="0">
                <a:solidFill>
                  <a:srgbClr val="1F4B82"/>
                </a:solidFill>
                <a:latin typeface="Futura Std ExtraBold"/>
                <a:cs typeface="Futura Std ExtraBold"/>
              </a:rPr>
              <a:t> North Carolina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1540" y="1056755"/>
            <a:ext cx="5072459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0"/>
            <a:ext cx="2598031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" y="6067862"/>
            <a:ext cx="7925621" cy="790138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64951" y="1425165"/>
            <a:ext cx="8844849" cy="45243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3940" y="1614191"/>
            <a:ext cx="829887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Can’t Make it to the Awards Ceremony?</a:t>
            </a:r>
          </a:p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Your students will still be able to receive their medallions &amp; plaques!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 have an advisor or someone there at the awards ceremony to pick up any awards your students were recognized for – they may be collected at the conclusion of the awards ceremony.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no one is there onsite to pick them up, they can be shipped to you at a charge.</a:t>
            </a:r>
          </a:p>
        </p:txBody>
      </p:sp>
    </p:spTree>
    <p:extLst>
      <p:ext uri="{BB962C8B-B14F-4D97-AF65-F5344CB8AC3E}">
        <p14:creationId xmlns:p14="http://schemas.microsoft.com/office/powerpoint/2010/main" val="246999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8789" y="6067861"/>
            <a:ext cx="7155212" cy="790138"/>
          </a:xfrm>
          <a:prstGeom prst="rect">
            <a:avLst/>
          </a:prstGeom>
          <a:gradFill>
            <a:gsLst>
              <a:gs pos="68000">
                <a:schemeClr val="bg1"/>
              </a:gs>
              <a:gs pos="43000">
                <a:srgbClr val="1F487D">
                  <a:alpha val="0"/>
                </a:srgbClr>
              </a:gs>
            </a:gsLst>
            <a:lin ang="3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1020" y="0"/>
            <a:ext cx="6022979" cy="1308825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c SkillsUSA®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>
                <a:alphaModFix amt="48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48000"/>
              </a:blip>
              <a:stretch>
                <a:fillRect/>
              </a:stretch>
            </p:blipFill>
          </mc:Fallback>
        </mc:AlternateContent>
        <p:spPr>
          <a:xfrm>
            <a:off x="7925620" y="6067861"/>
            <a:ext cx="1218380" cy="7901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1"/>
            <a:ext cx="9144002" cy="1308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" y="225758"/>
            <a:ext cx="862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1F4B82"/>
                </a:solidFill>
                <a:latin typeface="Futura Std ExtraBold"/>
                <a:cs typeface="Futura Std ExtraBold"/>
              </a:rPr>
              <a:t>SkillsUSA</a:t>
            </a:r>
            <a:r>
              <a:rPr lang="en-US" sz="4400" dirty="0">
                <a:solidFill>
                  <a:srgbClr val="1F4B82"/>
                </a:solidFill>
                <a:latin typeface="Futura Std ExtraBold"/>
                <a:cs typeface="Futura Std ExtraBold"/>
              </a:rPr>
              <a:t> North Carolina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1540" y="1056755"/>
            <a:ext cx="5072459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0"/>
            <a:ext cx="2598031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" y="6067862"/>
            <a:ext cx="7925621" cy="790138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64951" y="1425165"/>
            <a:ext cx="8844849" cy="45243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3940" y="1614191"/>
            <a:ext cx="829887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Entertainment Thursday Night for HS/MS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Event Entertainment – 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603 Guilford College Road, Greensboro</a:t>
            </a:r>
          </a:p>
          <a:p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Shuttles will be provided.</a:t>
            </a:r>
          </a:p>
        </p:txBody>
      </p:sp>
    </p:spTree>
    <p:extLst>
      <p:ext uri="{BB962C8B-B14F-4D97-AF65-F5344CB8AC3E}">
        <p14:creationId xmlns:p14="http://schemas.microsoft.com/office/powerpoint/2010/main" val="18449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8789" y="6067861"/>
            <a:ext cx="7155212" cy="790138"/>
          </a:xfrm>
          <a:prstGeom prst="rect">
            <a:avLst/>
          </a:prstGeom>
          <a:gradFill>
            <a:gsLst>
              <a:gs pos="68000">
                <a:schemeClr val="bg1"/>
              </a:gs>
              <a:gs pos="43000">
                <a:srgbClr val="1F487D">
                  <a:alpha val="0"/>
                </a:srgbClr>
              </a:gs>
            </a:gsLst>
            <a:lin ang="3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1020" y="0"/>
            <a:ext cx="6022979" cy="1308825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c SkillsUSA®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>
                <a:alphaModFix amt="48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48000"/>
              </a:blip>
              <a:stretch>
                <a:fillRect/>
              </a:stretch>
            </p:blipFill>
          </mc:Fallback>
        </mc:AlternateContent>
        <p:spPr>
          <a:xfrm>
            <a:off x="7925620" y="6067861"/>
            <a:ext cx="1218380" cy="7901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1"/>
            <a:ext cx="9144002" cy="1308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" y="225758"/>
            <a:ext cx="862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1F4B82"/>
                </a:solidFill>
                <a:latin typeface="Futura Std ExtraBold"/>
                <a:cs typeface="Futura Std ExtraBold"/>
              </a:rPr>
              <a:t>SkillsUSA</a:t>
            </a:r>
            <a:r>
              <a:rPr lang="en-US" sz="4400" dirty="0">
                <a:solidFill>
                  <a:srgbClr val="1F4B82"/>
                </a:solidFill>
                <a:latin typeface="Futura Std ExtraBold"/>
                <a:cs typeface="Futura Std ExtraBold"/>
              </a:rPr>
              <a:t> North Carolina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1540" y="1056755"/>
            <a:ext cx="5072459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0"/>
            <a:ext cx="2598031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" y="6067862"/>
            <a:ext cx="7925621" cy="790138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64951" y="1425165"/>
            <a:ext cx="8844849" cy="45243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2563" y="2290847"/>
            <a:ext cx="8298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QUESTIONS!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60E61778-A2EF-4548-A91D-E128BCED98CB}"/>
              </a:ext>
            </a:extLst>
          </p:cNvPr>
          <p:cNvSpPr txBox="1">
            <a:spLocks/>
          </p:cNvSpPr>
          <p:nvPr/>
        </p:nvSpPr>
        <p:spPr>
          <a:xfrm>
            <a:off x="448056" y="1481328"/>
            <a:ext cx="7982712" cy="506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Std Medium Oblique"/>
                <a:ea typeface="+mj-ea"/>
                <a:cs typeface="Futura Std Medium Oblique"/>
              </a:rPr>
              <a:t>Executive Director – </a:t>
            </a:r>
            <a:r>
              <a:rPr lang="en-US" dirty="0">
                <a:latin typeface="Futura Std Medium Oblique"/>
                <a:cs typeface="Futura Std Medium Oblique"/>
              </a:rPr>
              <a:t>Paul </a:t>
            </a:r>
            <a:r>
              <a:rPr lang="en-US" dirty="0" err="1">
                <a:latin typeface="Futura Std Medium Oblique"/>
                <a:cs typeface="Futura Std Medium Oblique"/>
              </a:rPr>
              <a:t>Heidepriem</a:t>
            </a:r>
            <a:r>
              <a:rPr lang="en-US" dirty="0">
                <a:latin typeface="Futura Std Medium Oblique"/>
                <a:cs typeface="Futura Std Medium Oblique"/>
              </a:rPr>
              <a:t>    </a:t>
            </a:r>
            <a:endParaRPr lang="en-US" dirty="0" smtClean="0">
              <a:latin typeface="Futura Std Medium Oblique"/>
              <a:cs typeface="Futura Std Medium Oblique"/>
            </a:endParaRPr>
          </a:p>
          <a:p>
            <a:pPr lvl="0">
              <a:defRPr/>
            </a:pPr>
            <a:r>
              <a:rPr lang="en-US" dirty="0" smtClean="0">
                <a:latin typeface="Futura Std Medium Oblique"/>
                <a:cs typeface="Futura Std Medium Oblique"/>
              </a:rPr>
              <a:t>919-675-1241      </a:t>
            </a:r>
            <a:r>
              <a:rPr lang="en-US" dirty="0" smtClean="0">
                <a:latin typeface="Futura Std Medium Oblique"/>
                <a:cs typeface="Futura Std Medium Oblique"/>
                <a:hlinkClick r:id="rId3"/>
              </a:rPr>
              <a:t>Paul@SkillsUSAnc.org</a:t>
            </a:r>
            <a:endParaRPr lang="en-US" dirty="0" smtClean="0">
              <a:latin typeface="Futura Std Medium Oblique"/>
              <a:cs typeface="Futura Std Medium Oblique"/>
            </a:endParaRPr>
          </a:p>
          <a:p>
            <a:pPr lvl="0">
              <a:defRPr/>
            </a:pPr>
            <a:endParaRPr lang="en-US" dirty="0" smtClean="0">
              <a:latin typeface="Futura Std Medium Oblique"/>
              <a:cs typeface="Futura Std Medium Oblique"/>
            </a:endParaRPr>
          </a:p>
          <a:p>
            <a:pPr lvl="0">
              <a:defRPr/>
            </a:pPr>
            <a:r>
              <a:rPr lang="en-US" dirty="0" smtClean="0">
                <a:latin typeface="Futura Std Medium Oblique"/>
                <a:cs typeface="Futura Std Medium Oblique"/>
              </a:rPr>
              <a:t>Director </a:t>
            </a:r>
            <a:r>
              <a:rPr lang="en-US" dirty="0">
                <a:latin typeface="Futura Std Medium Oblique"/>
                <a:cs typeface="Futura Std Medium Oblique"/>
              </a:rPr>
              <a:t>of </a:t>
            </a:r>
            <a:r>
              <a:rPr lang="en-US" dirty="0" smtClean="0">
                <a:latin typeface="Futura Std Medium Oblique"/>
                <a:cs typeface="Futura Std Medium Oblique"/>
              </a:rPr>
              <a:t>Membership, Curriculum &amp; PD </a:t>
            </a:r>
            <a:r>
              <a:rPr lang="en-US" dirty="0">
                <a:latin typeface="Futura Std Medium Oblique"/>
                <a:cs typeface="Futura Std Medium Oblique"/>
              </a:rPr>
              <a:t>– Rod </a:t>
            </a:r>
            <a:r>
              <a:rPr lang="en-US" dirty="0" err="1">
                <a:latin typeface="Futura Std Medium Oblique"/>
                <a:cs typeface="Futura Std Medium Oblique"/>
              </a:rPr>
              <a:t>Lykins</a:t>
            </a:r>
            <a:r>
              <a:rPr lang="en-US" dirty="0">
                <a:latin typeface="Futura Std Medium Oblique"/>
                <a:cs typeface="Futura Std Medium Oblique"/>
              </a:rPr>
              <a:t>   </a:t>
            </a:r>
            <a:endParaRPr lang="en-US" dirty="0" smtClean="0">
              <a:latin typeface="Futura Std Medium Oblique"/>
              <a:cs typeface="Futura Std Medium Oblique"/>
            </a:endParaRPr>
          </a:p>
          <a:p>
            <a:pPr lvl="0">
              <a:defRPr/>
            </a:pPr>
            <a:r>
              <a:rPr lang="en-US" dirty="0" smtClean="0">
                <a:latin typeface="Futura Std Medium Oblique"/>
                <a:cs typeface="Futura Std Medium Oblique"/>
              </a:rPr>
              <a:t>919-373-5538      </a:t>
            </a:r>
            <a:r>
              <a:rPr lang="en-US" dirty="0" smtClean="0">
                <a:latin typeface="Futura Std Medium Oblique"/>
                <a:cs typeface="Futura Std Medium Oblique"/>
                <a:hlinkClick r:id="rId4"/>
              </a:rPr>
              <a:t>Rod@SkillsUSAnc.org</a:t>
            </a:r>
            <a:endParaRPr lang="en-US" dirty="0" smtClean="0">
              <a:latin typeface="Futura Std Medium Oblique"/>
              <a:cs typeface="Futura Std Medium Oblique"/>
            </a:endParaRPr>
          </a:p>
          <a:p>
            <a:pPr lvl="0">
              <a:defRPr/>
            </a:pPr>
            <a:endParaRPr lang="en-US" dirty="0">
              <a:latin typeface="Futura Std Medium Oblique"/>
              <a:cs typeface="Futura Std Medium Oblique"/>
            </a:endParaRPr>
          </a:p>
          <a:p>
            <a:pPr lvl="0">
              <a:defRPr/>
            </a:pPr>
            <a:r>
              <a:rPr lang="en-US" dirty="0" smtClean="0">
                <a:latin typeface="Futura Std Medium Oblique"/>
                <a:cs typeface="Futura Std Medium Oblique"/>
              </a:rPr>
              <a:t>Postsecondary </a:t>
            </a:r>
            <a:r>
              <a:rPr lang="en-US" dirty="0">
                <a:latin typeface="Futura Std Medium Oblique"/>
                <a:cs typeface="Futura Std Medium Oblique"/>
              </a:rPr>
              <a:t>Support Director – Wil van der </a:t>
            </a:r>
            <a:r>
              <a:rPr lang="en-US" dirty="0" err="1">
                <a:latin typeface="Futura Std Medium Oblique"/>
                <a:cs typeface="Futura Std Medium Oblique"/>
              </a:rPr>
              <a:t>Meulen</a:t>
            </a:r>
            <a:r>
              <a:rPr lang="en-US" dirty="0">
                <a:latin typeface="Futura Std Medium Oblique"/>
                <a:cs typeface="Futura Std Medium Oblique"/>
              </a:rPr>
              <a:t>  </a:t>
            </a:r>
            <a:endParaRPr lang="en-US" dirty="0" smtClean="0">
              <a:latin typeface="Futura Std Medium Oblique"/>
              <a:cs typeface="Futura Std Medium Oblique"/>
            </a:endParaRPr>
          </a:p>
          <a:p>
            <a:pPr lvl="0">
              <a:defRPr/>
            </a:pPr>
            <a:r>
              <a:rPr lang="en-US" dirty="0" smtClean="0">
                <a:latin typeface="Futura Std Medium Oblique"/>
                <a:cs typeface="Futura Std Medium Oblique"/>
              </a:rPr>
              <a:t>252-904-5598      </a:t>
            </a:r>
            <a:r>
              <a:rPr lang="en-US" dirty="0" smtClean="0">
                <a:latin typeface="Futura Std Medium Oblique"/>
                <a:cs typeface="Futura Std Medium Oblique"/>
                <a:hlinkClick r:id="rId5"/>
              </a:rPr>
              <a:t>Wil@SkillsUSAnc.org</a:t>
            </a:r>
            <a:endParaRPr lang="en-US" dirty="0" smtClean="0">
              <a:latin typeface="Futura Std Medium Oblique"/>
              <a:cs typeface="Futura Std Medium Oblique"/>
            </a:endParaRPr>
          </a:p>
          <a:p>
            <a:pPr lvl="0">
              <a:defRPr/>
            </a:pPr>
            <a:endParaRPr lang="en-US" dirty="0" smtClean="0">
              <a:latin typeface="Futura Std Medium Oblique"/>
              <a:cs typeface="Futura Std Medium Oblique"/>
            </a:endParaRPr>
          </a:p>
          <a:p>
            <a:pPr lvl="0">
              <a:defRPr/>
            </a:pPr>
            <a:r>
              <a:rPr lang="en-US" dirty="0" smtClean="0">
                <a:latin typeface="Futura Std Medium Oblique"/>
                <a:cs typeface="Futura Std Medium Oblique"/>
              </a:rPr>
              <a:t>Conference Manager – Brandi Bragg  </a:t>
            </a:r>
          </a:p>
          <a:p>
            <a:pPr lvl="0">
              <a:defRPr/>
            </a:pPr>
            <a:r>
              <a:rPr lang="en-US" dirty="0" smtClean="0">
                <a:latin typeface="Futura Std Medium Oblique"/>
                <a:cs typeface="Futura Std Medium Oblique"/>
              </a:rPr>
              <a:t>252-217-6886      </a:t>
            </a:r>
            <a:r>
              <a:rPr lang="en-US" dirty="0" smtClean="0">
                <a:latin typeface="Futura Std Medium Oblique"/>
                <a:cs typeface="Futura Std Medium Oblique"/>
                <a:hlinkClick r:id="rId6"/>
              </a:rPr>
              <a:t>Brandi@SkillsUSAnc.org</a:t>
            </a:r>
            <a:endParaRPr lang="en-US" dirty="0" smtClean="0">
              <a:latin typeface="Futura Std Medium Oblique"/>
              <a:cs typeface="Futura Std Medium Oblique"/>
            </a:endParaRPr>
          </a:p>
          <a:p>
            <a:pPr lvl="0">
              <a:defRPr/>
            </a:pPr>
            <a:endParaRPr lang="en-US" dirty="0">
              <a:latin typeface="Futura Std Medium Oblique"/>
              <a:cs typeface="Futura Std Medium Oblique"/>
            </a:endParaRPr>
          </a:p>
          <a:p>
            <a:pPr lvl="0">
              <a:defRPr/>
            </a:pPr>
            <a:r>
              <a:rPr lang="en-US" dirty="0" smtClean="0">
                <a:latin typeface="Futura Std Medium Oblique"/>
                <a:cs typeface="Futura Std Medium Oblique"/>
              </a:rPr>
              <a:t>State Officer Coordinators </a:t>
            </a:r>
            <a:r>
              <a:rPr lang="en-US" dirty="0">
                <a:latin typeface="Futura Std Medium Oblique"/>
                <a:cs typeface="Futura Std Medium Oblique"/>
              </a:rPr>
              <a:t>– </a:t>
            </a:r>
            <a:r>
              <a:rPr lang="en-US" dirty="0" smtClean="0">
                <a:latin typeface="Futura Std Medium Oblique"/>
                <a:cs typeface="Futura Std Medium Oblique"/>
              </a:rPr>
              <a:t>Lauren &amp; Kyle Martin</a:t>
            </a:r>
            <a:endParaRPr lang="en-US" dirty="0">
              <a:latin typeface="Futura Std Medium Oblique"/>
              <a:cs typeface="Futura Std Medium Oblique"/>
            </a:endParaRPr>
          </a:p>
          <a:p>
            <a:pPr lvl="0">
              <a:defRPr/>
            </a:pPr>
            <a:r>
              <a:rPr lang="en-US" dirty="0" smtClean="0">
                <a:latin typeface="Futura Std Medium Oblique"/>
                <a:cs typeface="Futura Std Medium Oblique"/>
                <a:hlinkClick r:id="rId7"/>
              </a:rPr>
              <a:t>Kyle-Lauren@SkillsUSAnc.org</a:t>
            </a:r>
            <a:endParaRPr lang="en-US" dirty="0">
              <a:latin typeface="Futura Std Medium Oblique"/>
              <a:cs typeface="Futura Std Medium Oblique"/>
            </a:endParaRPr>
          </a:p>
          <a:p>
            <a:pPr lvl="0">
              <a:spcAft>
                <a:spcPts val="2400"/>
              </a:spcAf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Std ExtraBold"/>
                <a:ea typeface="+mj-ea"/>
                <a:cs typeface="Futura Std ExtraBold"/>
              </a:rPr>
              <a:t/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Std ExtraBold"/>
                <a:ea typeface="+mj-ea"/>
                <a:cs typeface="Futura Std ExtraBold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Std ExtraBold"/>
                <a:ea typeface="+mj-ea"/>
                <a:cs typeface="Futura Std ExtraBold"/>
              </a:rPr>
              <a:t>Website:  </a:t>
            </a:r>
            <a:r>
              <a:rPr lang="en-US" b="1" dirty="0">
                <a:solidFill>
                  <a:srgbClr val="1F487D"/>
                </a:solidFill>
                <a:latin typeface="Futura Std Medium Oblique"/>
                <a:cs typeface="Futura Std Medium Oblique"/>
              </a:rPr>
              <a:t>www.SkillsUSAnc.org</a:t>
            </a:r>
            <a:r>
              <a:rPr lang="en-US" b="1" dirty="0">
                <a:latin typeface="Futura Std Medium Oblique"/>
                <a:cs typeface="Futura Std Medium Oblique"/>
              </a:rPr>
              <a:t>           Email:  </a:t>
            </a:r>
            <a:r>
              <a:rPr lang="en-US" b="1" dirty="0">
                <a:solidFill>
                  <a:srgbClr val="1F487D"/>
                </a:solidFill>
                <a:latin typeface="Futura Std Medium Oblique"/>
                <a:cs typeface="Futura Std Medium Oblique"/>
              </a:rPr>
              <a:t>info@SkillsUSAnc.org</a:t>
            </a:r>
            <a:endParaRPr kumimoji="0" lang="en-US" b="1" i="0" u="none" strike="noStrike" kern="1200" cap="none" spc="0" normalizeH="0" noProof="0" dirty="0">
              <a:ln>
                <a:noFill/>
              </a:ln>
              <a:solidFill>
                <a:srgbClr val="1F487D"/>
              </a:solidFill>
              <a:effectLst/>
              <a:uLnTx/>
              <a:uFillTx/>
              <a:latin typeface="Futura Std ExtraBold"/>
              <a:ea typeface="+mj-ea"/>
              <a:cs typeface="Futura Std Extra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35" y="370285"/>
            <a:ext cx="3031467" cy="199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8789" y="6067861"/>
            <a:ext cx="7155212" cy="790138"/>
          </a:xfrm>
          <a:prstGeom prst="rect">
            <a:avLst/>
          </a:prstGeom>
          <a:gradFill>
            <a:gsLst>
              <a:gs pos="68000">
                <a:schemeClr val="bg1"/>
              </a:gs>
              <a:gs pos="43000">
                <a:srgbClr val="1F487D">
                  <a:alpha val="0"/>
                </a:srgbClr>
              </a:gs>
            </a:gsLst>
            <a:lin ang="3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1020" y="0"/>
            <a:ext cx="6022979" cy="1308825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c SkillsUSA®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>
                <a:alphaModFix amt="48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48000"/>
              </a:blip>
              <a:stretch>
                <a:fillRect/>
              </a:stretch>
            </p:blipFill>
          </mc:Fallback>
        </mc:AlternateContent>
        <p:spPr>
          <a:xfrm>
            <a:off x="7925620" y="6067861"/>
            <a:ext cx="1218380" cy="7901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1"/>
            <a:ext cx="9144002" cy="1308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" y="225758"/>
            <a:ext cx="862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1F4B82"/>
                </a:solidFill>
                <a:latin typeface="Futura Std ExtraBold"/>
                <a:cs typeface="Futura Std ExtraBold"/>
              </a:rPr>
              <a:t>SkillsUSA</a:t>
            </a:r>
            <a:r>
              <a:rPr lang="en-US" sz="4400" dirty="0">
                <a:solidFill>
                  <a:srgbClr val="1F4B82"/>
                </a:solidFill>
                <a:latin typeface="Futura Std ExtraBold"/>
                <a:cs typeface="Futura Std ExtraBold"/>
              </a:rPr>
              <a:t> North Carolina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1540" y="1056755"/>
            <a:ext cx="5072459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0"/>
            <a:ext cx="2598031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" y="6067862"/>
            <a:ext cx="7925621" cy="790138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64951" y="1425165"/>
            <a:ext cx="8844849" cy="45243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3940" y="1614191"/>
            <a:ext cx="8298873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Contest Tech Standards</a:t>
            </a:r>
          </a:p>
          <a:p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Look first on our SkillsUSAnc.org website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www.skillsusanc.org/competition-guidelines</a:t>
            </a:r>
            <a:endParaRPr lang="en-US" sz="2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Even for some National contests,  some information might be provided for the NC state conference.</a:t>
            </a:r>
          </a:p>
          <a:p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there is no NC information there, search </a:t>
            </a:r>
            <a:r>
              <a:rPr lang="en-US" sz="2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Pathful</a:t>
            </a: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.  All student and professional members have access.</a:t>
            </a:r>
          </a:p>
          <a:p>
            <a:r>
              <a:rPr lang="en-US" sz="2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(Can’t access </a:t>
            </a:r>
            <a:r>
              <a:rPr lang="en-US" sz="25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Pathful</a:t>
            </a:r>
            <a:r>
              <a:rPr lang="en-US" sz="2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? Call 844-875-4557)</a:t>
            </a:r>
          </a:p>
          <a:p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Make sure you know the scope of your contests, and what students need to bring with them.</a:t>
            </a:r>
          </a:p>
        </p:txBody>
      </p:sp>
    </p:spTree>
    <p:extLst>
      <p:ext uri="{BB962C8B-B14F-4D97-AF65-F5344CB8AC3E}">
        <p14:creationId xmlns:p14="http://schemas.microsoft.com/office/powerpoint/2010/main" val="32814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8789" y="6067861"/>
            <a:ext cx="7155212" cy="790138"/>
          </a:xfrm>
          <a:prstGeom prst="rect">
            <a:avLst/>
          </a:prstGeom>
          <a:gradFill>
            <a:gsLst>
              <a:gs pos="68000">
                <a:schemeClr val="bg1"/>
              </a:gs>
              <a:gs pos="43000">
                <a:srgbClr val="1F487D">
                  <a:alpha val="0"/>
                </a:srgbClr>
              </a:gs>
            </a:gsLst>
            <a:lin ang="3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1020" y="0"/>
            <a:ext cx="6022979" cy="1308825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c SkillsUSA®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>
                <a:alphaModFix amt="48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48000"/>
              </a:blip>
              <a:stretch>
                <a:fillRect/>
              </a:stretch>
            </p:blipFill>
          </mc:Fallback>
        </mc:AlternateContent>
        <p:spPr>
          <a:xfrm>
            <a:off x="7925620" y="6067861"/>
            <a:ext cx="1218380" cy="7901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1"/>
            <a:ext cx="9144002" cy="1308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" y="225758"/>
            <a:ext cx="862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1F4B82"/>
                </a:solidFill>
                <a:latin typeface="Futura Std ExtraBold"/>
                <a:cs typeface="Futura Std ExtraBold"/>
              </a:rPr>
              <a:t>SkillsUSA</a:t>
            </a:r>
            <a:r>
              <a:rPr lang="en-US" sz="4400" dirty="0">
                <a:solidFill>
                  <a:srgbClr val="1F4B82"/>
                </a:solidFill>
                <a:latin typeface="Futura Std ExtraBold"/>
                <a:cs typeface="Futura Std ExtraBold"/>
              </a:rPr>
              <a:t> North Carolina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1540" y="1056755"/>
            <a:ext cx="5072459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0"/>
            <a:ext cx="2598031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" y="6067862"/>
            <a:ext cx="7925621" cy="790138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64951" y="1425165"/>
            <a:ext cx="8844849" cy="45243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3940" y="1614191"/>
            <a:ext cx="829887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Contest Information Emails </a:t>
            </a:r>
          </a:p>
          <a:p>
            <a:endParaRPr 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will be sending contest-specific emails to SOME contest groups.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Any emails going to students will ALSO have registered advisors included!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Advisors – Please FORWARD these emails to your students.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get a lot of email </a:t>
            </a:r>
            <a:r>
              <a:rPr 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bouncebacks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especially with student emails entered incorrectly in registration.</a:t>
            </a:r>
          </a:p>
        </p:txBody>
      </p:sp>
    </p:spTree>
    <p:extLst>
      <p:ext uri="{BB962C8B-B14F-4D97-AF65-F5344CB8AC3E}">
        <p14:creationId xmlns:p14="http://schemas.microsoft.com/office/powerpoint/2010/main" val="30623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8789" y="6067861"/>
            <a:ext cx="7155212" cy="790138"/>
          </a:xfrm>
          <a:prstGeom prst="rect">
            <a:avLst/>
          </a:prstGeom>
          <a:gradFill>
            <a:gsLst>
              <a:gs pos="68000">
                <a:schemeClr val="bg1"/>
              </a:gs>
              <a:gs pos="43000">
                <a:srgbClr val="1F487D">
                  <a:alpha val="0"/>
                </a:srgbClr>
              </a:gs>
            </a:gsLst>
            <a:lin ang="3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1020" y="0"/>
            <a:ext cx="6022979" cy="1308825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c SkillsUSA®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>
                <a:alphaModFix amt="48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48000"/>
              </a:blip>
              <a:stretch>
                <a:fillRect/>
              </a:stretch>
            </p:blipFill>
          </mc:Fallback>
        </mc:AlternateContent>
        <p:spPr>
          <a:xfrm>
            <a:off x="7925620" y="6067861"/>
            <a:ext cx="1218380" cy="7901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1"/>
            <a:ext cx="9144002" cy="1308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" y="225758"/>
            <a:ext cx="862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1F4B82"/>
                </a:solidFill>
                <a:latin typeface="Futura Std ExtraBold"/>
                <a:cs typeface="Futura Std ExtraBold"/>
              </a:rPr>
              <a:t>SkillsUSA</a:t>
            </a:r>
            <a:r>
              <a:rPr lang="en-US" sz="4400" dirty="0">
                <a:solidFill>
                  <a:srgbClr val="1F4B82"/>
                </a:solidFill>
                <a:latin typeface="Futura Std ExtraBold"/>
                <a:cs typeface="Futura Std ExtraBold"/>
              </a:rPr>
              <a:t> North Carolina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1540" y="1056755"/>
            <a:ext cx="5072459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0"/>
            <a:ext cx="2598031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" y="6067862"/>
            <a:ext cx="7925621" cy="790138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64951" y="1425165"/>
            <a:ext cx="8844849" cy="45243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3940" y="1614191"/>
            <a:ext cx="829887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COMPETITION CLOTHING/DRESS</a:t>
            </a:r>
          </a:p>
          <a:p>
            <a:pPr algn="ctr"/>
            <a:r>
              <a:rPr lang="en-US" sz="3200" dirty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Regional &amp; State Competitions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Identified in the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Contest Technical Standards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Regionals and State – clothing does NOT have to have SkillsUSA Logo, BUT must be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SIMILAR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style.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Official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SkillsUSA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Clothing Source - </a:t>
            </a:r>
            <a:r>
              <a:rPr lang="en-US" sz="2400" dirty="0">
                <a:hlinkClick r:id="rId4"/>
              </a:rPr>
              <a:t>skillsusa.org/shop</a:t>
            </a:r>
            <a:r>
              <a:rPr lang="en-US" sz="2400" dirty="0"/>
              <a:t> or </a:t>
            </a:r>
            <a:r>
              <a:rPr lang="en-US" sz="2400" dirty="0">
                <a:hlinkClick r:id="rId5"/>
              </a:rPr>
              <a:t>skillsusastore.org/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8789" y="6067861"/>
            <a:ext cx="7155212" cy="790138"/>
          </a:xfrm>
          <a:prstGeom prst="rect">
            <a:avLst/>
          </a:prstGeom>
          <a:gradFill>
            <a:gsLst>
              <a:gs pos="68000">
                <a:schemeClr val="bg1"/>
              </a:gs>
              <a:gs pos="43000">
                <a:srgbClr val="1F487D">
                  <a:alpha val="0"/>
                </a:srgbClr>
              </a:gs>
            </a:gsLst>
            <a:lin ang="3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1020" y="0"/>
            <a:ext cx="6022979" cy="1308825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c SkillsUSA®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>
                <a:alphaModFix amt="48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48000"/>
              </a:blip>
              <a:stretch>
                <a:fillRect/>
              </a:stretch>
            </p:blipFill>
          </mc:Fallback>
        </mc:AlternateContent>
        <p:spPr>
          <a:xfrm>
            <a:off x="7925620" y="6067861"/>
            <a:ext cx="1218380" cy="7901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1"/>
            <a:ext cx="9144002" cy="1308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" y="225758"/>
            <a:ext cx="862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1F4B82"/>
                </a:solidFill>
                <a:latin typeface="Futura Std ExtraBold"/>
                <a:cs typeface="Futura Std ExtraBold"/>
              </a:rPr>
              <a:t>SkillsUSA</a:t>
            </a:r>
            <a:r>
              <a:rPr lang="en-US" sz="4400" dirty="0">
                <a:solidFill>
                  <a:srgbClr val="1F4B82"/>
                </a:solidFill>
                <a:latin typeface="Futura Std ExtraBold"/>
                <a:cs typeface="Futura Std ExtraBold"/>
              </a:rPr>
              <a:t> North Carolina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1540" y="1056755"/>
            <a:ext cx="5072459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0"/>
            <a:ext cx="2598031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" y="6067862"/>
            <a:ext cx="7925621" cy="790138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64951" y="1425165"/>
            <a:ext cx="8844849" cy="45243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3941" y="1614191"/>
            <a:ext cx="653825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COMPETITION CLOTHING - 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LEADERSHIP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Acceptable for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NC Regional &amp; State Level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Official Dress with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SkillsUSA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Blazer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Official Dress without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SkillsUSA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blazer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Business suit / Business-like attire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National level competition will require Official Blazer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5157">
            <a:off x="6561167" y="1822989"/>
            <a:ext cx="2193234" cy="389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8789" y="6067861"/>
            <a:ext cx="7155212" cy="790138"/>
          </a:xfrm>
          <a:prstGeom prst="rect">
            <a:avLst/>
          </a:prstGeom>
          <a:gradFill>
            <a:gsLst>
              <a:gs pos="68000">
                <a:schemeClr val="bg1"/>
              </a:gs>
              <a:gs pos="43000">
                <a:srgbClr val="1F487D">
                  <a:alpha val="0"/>
                </a:srgbClr>
              </a:gs>
            </a:gsLst>
            <a:lin ang="3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1020" y="0"/>
            <a:ext cx="6022979" cy="1308825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c SkillsUSA®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>
                <a:alphaModFix amt="48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48000"/>
              </a:blip>
              <a:stretch>
                <a:fillRect/>
              </a:stretch>
            </p:blipFill>
          </mc:Fallback>
        </mc:AlternateContent>
        <p:spPr>
          <a:xfrm>
            <a:off x="7925620" y="6067861"/>
            <a:ext cx="1218380" cy="7901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1"/>
            <a:ext cx="9144002" cy="1308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" y="225758"/>
            <a:ext cx="862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1F4B82"/>
                </a:solidFill>
                <a:latin typeface="Futura Std ExtraBold"/>
                <a:cs typeface="Futura Std ExtraBold"/>
              </a:rPr>
              <a:t>SkillsUSA</a:t>
            </a:r>
            <a:r>
              <a:rPr lang="en-US" sz="4400" dirty="0">
                <a:solidFill>
                  <a:srgbClr val="1F4B82"/>
                </a:solidFill>
                <a:latin typeface="Futura Std ExtraBold"/>
                <a:cs typeface="Futura Std ExtraBold"/>
              </a:rPr>
              <a:t> North Carolina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1540" y="1056755"/>
            <a:ext cx="5072459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0"/>
            <a:ext cx="2598031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64951" y="1425165"/>
            <a:ext cx="8844849" cy="45243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3941" y="1586481"/>
            <a:ext cx="83559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COMPETITION CLOTHING – 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 CONTESTS</a:t>
            </a: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Acceptable for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NC Regional &amp; State Level: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SkillsUSA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Logo NOT Required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Clothing needs to MATCH Style identified in Tech Standards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National Level Competition WILL require Official clothing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06" y="3731711"/>
            <a:ext cx="1226625" cy="2180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16" y="3690808"/>
            <a:ext cx="1057624" cy="2180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41" y="3649640"/>
            <a:ext cx="1227414" cy="2180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482">
            <a:off x="4679702" y="3635124"/>
            <a:ext cx="1263899" cy="22330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22" y="3746228"/>
            <a:ext cx="1226924" cy="21806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355">
            <a:off x="209701" y="3676294"/>
            <a:ext cx="1649774" cy="2484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1" y="6067862"/>
            <a:ext cx="7925621" cy="790138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2" y="5957631"/>
            <a:ext cx="7925621" cy="124086"/>
          </a:xfrm>
          <a:prstGeom prst="rect">
            <a:avLst/>
          </a:prstGeom>
          <a:solidFill>
            <a:srgbClr val="1F48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8789" y="6067861"/>
            <a:ext cx="7155212" cy="790138"/>
          </a:xfrm>
          <a:prstGeom prst="rect">
            <a:avLst/>
          </a:prstGeom>
          <a:gradFill>
            <a:gsLst>
              <a:gs pos="68000">
                <a:schemeClr val="bg1"/>
              </a:gs>
              <a:gs pos="43000">
                <a:srgbClr val="1F487D">
                  <a:alpha val="0"/>
                </a:srgbClr>
              </a:gs>
            </a:gsLst>
            <a:lin ang="3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1020" y="0"/>
            <a:ext cx="6022979" cy="1308825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c SkillsUSA®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>
                <a:alphaModFix amt="48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48000"/>
              </a:blip>
              <a:stretch>
                <a:fillRect/>
              </a:stretch>
            </p:blipFill>
          </mc:Fallback>
        </mc:AlternateContent>
        <p:spPr>
          <a:xfrm>
            <a:off x="7925620" y="6067861"/>
            <a:ext cx="1218380" cy="7901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1"/>
            <a:ext cx="9144002" cy="1308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" y="225758"/>
            <a:ext cx="862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1F4B82"/>
                </a:solidFill>
                <a:latin typeface="Futura Std ExtraBold"/>
                <a:cs typeface="Futura Std ExtraBold"/>
              </a:rPr>
              <a:t>SkillsUSA</a:t>
            </a:r>
            <a:r>
              <a:rPr lang="en-US" sz="4400" dirty="0">
                <a:solidFill>
                  <a:srgbClr val="1F4B82"/>
                </a:solidFill>
                <a:latin typeface="Futura Std ExtraBold"/>
                <a:cs typeface="Futura Std ExtraBold"/>
              </a:rPr>
              <a:t> North Carolina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1540" y="1056755"/>
            <a:ext cx="5072459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0"/>
            <a:ext cx="2598031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" y="6067862"/>
            <a:ext cx="7925621" cy="790138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64951" y="1425165"/>
            <a:ext cx="8844849" cy="45243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3940" y="1614191"/>
            <a:ext cx="82988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 Variations from the National Standards</a:t>
            </a:r>
          </a:p>
          <a:p>
            <a:r>
              <a:rPr lang="en-US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RESUMES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EVERYONE is required to have a resume.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electronic submissions or uploads for NC State Conference.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Bring a HARD / PAPER COPY of your Resume with you, present to the contest chairperson at the beginning of their contest.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Digital Resumes on phones!!  PAPER COPY!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Professional Resume – not graded for content.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Penalty for not providing a resume to the chairperson.</a:t>
            </a:r>
          </a:p>
        </p:txBody>
      </p:sp>
    </p:spTree>
    <p:extLst>
      <p:ext uri="{BB962C8B-B14F-4D97-AF65-F5344CB8AC3E}">
        <p14:creationId xmlns:p14="http://schemas.microsoft.com/office/powerpoint/2010/main" val="38568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8789" y="6067861"/>
            <a:ext cx="7155212" cy="790138"/>
          </a:xfrm>
          <a:prstGeom prst="rect">
            <a:avLst/>
          </a:prstGeom>
          <a:gradFill>
            <a:gsLst>
              <a:gs pos="68000">
                <a:schemeClr val="bg1"/>
              </a:gs>
              <a:gs pos="43000">
                <a:srgbClr val="1F487D">
                  <a:alpha val="0"/>
                </a:srgbClr>
              </a:gs>
            </a:gsLst>
            <a:lin ang="3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1020" y="0"/>
            <a:ext cx="6022979" cy="1308825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c SkillsUSA®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>
                <a:alphaModFix amt="48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48000"/>
              </a:blip>
              <a:stretch>
                <a:fillRect/>
              </a:stretch>
            </p:blipFill>
          </mc:Fallback>
        </mc:AlternateContent>
        <p:spPr>
          <a:xfrm>
            <a:off x="7925620" y="6067861"/>
            <a:ext cx="1218380" cy="7901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-1"/>
            <a:ext cx="9144002" cy="1308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" y="225758"/>
            <a:ext cx="8627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1F4B82"/>
                </a:solidFill>
                <a:latin typeface="Futura Std ExtraBold"/>
                <a:cs typeface="Futura Std ExtraBold"/>
              </a:rPr>
              <a:t>SkillsUSA</a:t>
            </a:r>
            <a:r>
              <a:rPr lang="en-US" sz="4400" dirty="0">
                <a:solidFill>
                  <a:srgbClr val="1F4B82"/>
                </a:solidFill>
                <a:latin typeface="Futura Std ExtraBold"/>
                <a:cs typeface="Futura Std ExtraBold"/>
              </a:rPr>
              <a:t> North Carolina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1540" y="1056755"/>
            <a:ext cx="5072459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0"/>
            <a:ext cx="2598031" cy="252069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" y="6067862"/>
            <a:ext cx="7925621" cy="790138"/>
          </a:xfrm>
          <a:prstGeom prst="rect">
            <a:avLst/>
          </a:prstGeom>
          <a:solidFill>
            <a:srgbClr val="CC0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64951" y="1425165"/>
            <a:ext cx="8844849" cy="45243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3940" y="1614191"/>
            <a:ext cx="829887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E824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 Variations from the National Standards</a:t>
            </a:r>
          </a:p>
          <a:p>
            <a:endParaRPr 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ONLINE TESTING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Not done for NC State Conference.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Any testing will be done onsite, directed by the contest chairperson.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Not all contests will have a test.</a:t>
            </a:r>
          </a:p>
        </p:txBody>
      </p:sp>
    </p:spTree>
    <p:extLst>
      <p:ext uri="{BB962C8B-B14F-4D97-AF65-F5344CB8AC3E}">
        <p14:creationId xmlns:p14="http://schemas.microsoft.com/office/powerpoint/2010/main" val="33338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36410</TotalTime>
  <Words>1354</Words>
  <Application>Microsoft Office PowerPoint</Application>
  <PresentationFormat>On-screen Show (4:3)</PresentationFormat>
  <Paragraphs>199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Futura Std ExtraBold</vt:lpstr>
      <vt:lpstr>Futura Std Medium Oblique</vt:lpstr>
      <vt:lpstr>Wingdings</vt:lpstr>
      <vt:lpstr>Office Theme</vt:lpstr>
      <vt:lpstr>STATE CONFERENCE ADVISOR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3.01 Understand unique symbols, traditions, and programs of the CTSO.</dc:title>
  <dc:creator>Peyton Holland</dc:creator>
  <cp:lastModifiedBy>Paul</cp:lastModifiedBy>
  <cp:revision>146</cp:revision>
  <dcterms:created xsi:type="dcterms:W3CDTF">2016-07-14T14:17:59Z</dcterms:created>
  <dcterms:modified xsi:type="dcterms:W3CDTF">2026-03-18T03:12:00Z</dcterms:modified>
</cp:coreProperties>
</file>